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88" r:id="rId3"/>
    <p:sldId id="265" r:id="rId4"/>
    <p:sldId id="275" r:id="rId5"/>
    <p:sldId id="266" r:id="rId6"/>
    <p:sldId id="271" r:id="rId7"/>
    <p:sldId id="270" r:id="rId8"/>
    <p:sldId id="289" r:id="rId9"/>
    <p:sldId id="295" r:id="rId10"/>
    <p:sldId id="272" r:id="rId11"/>
    <p:sldId id="290" r:id="rId12"/>
    <p:sldId id="291" r:id="rId13"/>
    <p:sldId id="273" r:id="rId14"/>
    <p:sldId id="274" r:id="rId15"/>
    <p:sldId id="264" r:id="rId16"/>
    <p:sldId id="292" r:id="rId17"/>
    <p:sldId id="276" r:id="rId18"/>
    <p:sldId id="262" r:id="rId19"/>
    <p:sldId id="261" r:id="rId20"/>
    <p:sldId id="293" r:id="rId21"/>
    <p:sldId id="267" r:id="rId22"/>
    <p:sldId id="294" r:id="rId23"/>
    <p:sldId id="277" r:id="rId24"/>
    <p:sldId id="278" r:id="rId25"/>
    <p:sldId id="279" r:id="rId26"/>
    <p:sldId id="280" r:id="rId27"/>
    <p:sldId id="281" r:id="rId28"/>
    <p:sldId id="282" r:id="rId29"/>
    <p:sldId id="283" r:id="rId30"/>
    <p:sldId id="284" r:id="rId31"/>
    <p:sldId id="285" r:id="rId32"/>
    <p:sldId id="286" r:id="rId33"/>
    <p:sldId id="26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6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6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85" autoAdjust="0"/>
    <p:restoredTop sz="94660"/>
  </p:normalViewPr>
  <p:slideViewPr>
    <p:cSldViewPr snapToGrid="0" snapToObjects="1" showGuides="1">
      <p:cViewPr varScale="1">
        <p:scale>
          <a:sx n="43" d="100"/>
          <a:sy n="43" d="100"/>
        </p:scale>
        <p:origin x="1686" y="48"/>
      </p:cViewPr>
      <p:guideLst>
        <p:guide orient="horz" pos="2160"/>
        <p:guide pos="2867"/>
      </p:guideLst>
    </p:cSldViewPr>
  </p:slideViewPr>
  <p:notesTextViewPr>
    <p:cViewPr>
      <p:scale>
        <a:sx n="100" d="100"/>
        <a:sy n="100" d="100"/>
      </p:scale>
      <p:origin x="0" y="0"/>
    </p:cViewPr>
  </p:notesTextViewPr>
  <p:notesViewPr>
    <p:cSldViewPr snapToGrid="0" snapToObjects="1">
      <p:cViewPr varScale="1">
        <p:scale>
          <a:sx n="90" d="100"/>
          <a:sy n="90" d="100"/>
        </p:scale>
        <p:origin x="369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22BE90-CF85-44DD-A883-8AB0AE34D005}" type="datetimeFigureOut">
              <a:rPr lang="en-US" smtClean="0"/>
              <a:t>11/4/2015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E129BF-043F-4EE3-A797-0822D0082E31}" type="slidenum">
              <a:rPr lang="en-US" smtClean="0"/>
              <a:t>‹#›</a:t>
            </a:fld>
            <a:endParaRPr lang="en-US"/>
          </a:p>
        </p:txBody>
      </p:sp>
    </p:spTree>
    <p:extLst>
      <p:ext uri="{BB962C8B-B14F-4D97-AF65-F5344CB8AC3E}">
        <p14:creationId xmlns:p14="http://schemas.microsoft.com/office/powerpoint/2010/main" val="2849332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6E317-EA54-4353-AFBF-CF4382F59E35}" type="datetimeFigureOut">
              <a:rPr lang="en-US" smtClean="0"/>
              <a:t>11/4/2015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3A2A2-C10F-426E-A50E-CB45841B56F4}" type="slidenum">
              <a:rPr lang="en-US" smtClean="0"/>
              <a:t>‹#›</a:t>
            </a:fld>
            <a:endParaRPr lang="en-US"/>
          </a:p>
        </p:txBody>
      </p:sp>
    </p:spTree>
    <p:extLst>
      <p:ext uri="{BB962C8B-B14F-4D97-AF65-F5344CB8AC3E}">
        <p14:creationId xmlns:p14="http://schemas.microsoft.com/office/powerpoint/2010/main" val="389135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43A2A2-C10F-426E-A50E-CB45841B56F4}" type="slidenum">
              <a:rPr lang="en-US" smtClean="0"/>
              <a:t>1</a:t>
            </a:fld>
            <a:endParaRPr lang="en-US"/>
          </a:p>
        </p:txBody>
      </p:sp>
    </p:spTree>
    <p:extLst>
      <p:ext uri="{BB962C8B-B14F-4D97-AF65-F5344CB8AC3E}">
        <p14:creationId xmlns:p14="http://schemas.microsoft.com/office/powerpoint/2010/main" val="3938898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43A2A2-C10F-426E-A50E-CB45841B56F4}" type="slidenum">
              <a:rPr lang="en-US" smtClean="0"/>
              <a:t>18</a:t>
            </a:fld>
            <a:endParaRPr lang="en-US"/>
          </a:p>
        </p:txBody>
      </p:sp>
    </p:spTree>
    <p:extLst>
      <p:ext uri="{BB962C8B-B14F-4D97-AF65-F5344CB8AC3E}">
        <p14:creationId xmlns:p14="http://schemas.microsoft.com/office/powerpoint/2010/main" val="3367541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43A2A2-C10F-426E-A50E-CB45841B56F4}" type="slidenum">
              <a:rPr lang="en-US" smtClean="0"/>
              <a:t>19</a:t>
            </a:fld>
            <a:endParaRPr lang="en-US"/>
          </a:p>
        </p:txBody>
      </p:sp>
    </p:spTree>
    <p:extLst>
      <p:ext uri="{BB962C8B-B14F-4D97-AF65-F5344CB8AC3E}">
        <p14:creationId xmlns:p14="http://schemas.microsoft.com/office/powerpoint/2010/main" val="227269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my favorite questions to ask students who’ve studied abroad is to ask, “What made you decide to study abroad?”.  I ask this question because every student has different factors that influenced them to study abroad, and these questions are important to ask in order to find out which factors draw students into study abroad.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During my freshman year orientation, my mom attended an education abroad event. She came back with an armload of various pamphlets for education abroad- I was furious. “Mom, I am so overwhelmed with college, how dare you put this on 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ended up thanking her later when at a less stressful time; I came across those pamphlets and ended up signing up for our USF in Florence trip, held over the summer. I studied various topics such as intimate relationships, water coloring, and comparative political cultures. I got out of my comfort zone; I made everlasting friendships, got to know a new culture, and even got to know myself better. It was the most dynamic and best six weeks of my life. I don’t have to sit here and tell you how great education abroad was because chances are if you are in this room, you already know.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came back to the US, got my chipotle, hugged my dog and then…. Nothing. I suddenly was dumped back into my old lifestyle that I was no longer equipped for. I had no way to digest my experience or figure out where to go from here.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Enter GloBull Ambassadors, a program run by USF World. GloBull Ambassadors is a medium for students who have studied abroad to outreach to other students and initiate a conversation about study abroad. At the time, Chris was just taking over the program and developing it to where it is today. I figured this would be a good way to get re-involved with the process, so I joined. I was thrilled that GloBull Ambassadors gave me a platform to encourage other students to take their education to new heights. Since joining fall of 2014, I have participated in a variety of events ranging from Bull Markets, to events catering to new students, as well as participating in socials and events with our international community.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However, there seemed to be something missing within the core of the program. As students, we knew what it would take to reach out to new students to start the conversation about study abroad through our traditional events, however we lacked the structure and resources to execute our plans for improvement. We also wanted to work on re-entry and translating our experience here professionally, academically, and personally. As a result, an executive board was created to provide leadership and structure to our program. I now serve as the first president of GloBull Ambassadors. I will now go over some of the benefits to why we think this structure will assist with both outreach and re-entry efforts. Granted, this executive board has only been in place since the end of the summer term, but I hope to highlight why we think this structure will help us reach our future goals.</a:t>
            </a:r>
          </a:p>
          <a:p>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98423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cs typeface="Arial"/>
              </a:rPr>
              <a:t>1) Go over structure. What is it? How does it function? What was the application process?</a:t>
            </a:r>
          </a:p>
          <a:p>
            <a:r>
              <a:rPr lang="en-US" sz="1200" kern="1200" dirty="0">
                <a:solidFill>
                  <a:schemeClr val="tx1"/>
                </a:solidFill>
                <a:effectLst/>
                <a:latin typeface="Arial"/>
                <a:cs typeface="Arial"/>
              </a:rPr>
              <a:t/>
            </a:r>
            <a:br>
              <a:rPr lang="en-US" sz="1200" kern="1200" dirty="0">
                <a:solidFill>
                  <a:schemeClr val="tx1"/>
                </a:solidFill>
                <a:effectLst/>
                <a:latin typeface="Arial"/>
                <a:cs typeface="Arial"/>
              </a:rPr>
            </a:br>
            <a:endParaRPr lang="en-US" sz="1200" kern="1200" dirty="0">
              <a:solidFill>
                <a:schemeClr val="tx1"/>
              </a:solidFill>
              <a:effectLst/>
              <a:latin typeface="Arial"/>
              <a:cs typeface="Arial"/>
            </a:endParaRPr>
          </a:p>
          <a:p>
            <a:r>
              <a:rPr lang="en-US" sz="1200" kern="1200" dirty="0">
                <a:solidFill>
                  <a:schemeClr val="tx1"/>
                </a:solidFill>
                <a:effectLst/>
                <a:latin typeface="Arial"/>
                <a:cs typeface="Arial"/>
              </a:rPr>
              <a:t>2) Our goal is sustainability. We want something that is student built, student ran, is still going strong in 5 years. We want to build off each other's previous work, not start completely over with each batch of new students. Our main focus this year is to provide that structure so that 5 years down the road, GloBull Ambassadors is still student-run, and is building off the previous work of earlier semesters. By next year, the structure will be built and they can work on the functioning of the program, including outreach and re-entry.</a:t>
            </a: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0188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president, I need to know our program. I need to know how it works, I need to know our members, including their strengths. In order to do that, I need to be present and get to know our members. By getting to know our ambassadors, I can direct our outreach efforts towards those target areas. For example, I had a conversation with one of our male ambassadors on how little male participation we had in our programs, and why that was. From there, we were able to start to build outreach programs to tackle those problems, driven by those students who are passionate about these topics. The president's role also includes outreaching to other organization's on campus. For example, I've been working with the president of Latin Dance Club and separately the president of International Student Association. I offer support in the running of their programs and provide GloBull Ambassadors to assist with their programs. This increases our outreach to other parts of campus by getting our name and reputation out there. By establishing meaningful connections, we can get to know the needs of our campus and translate that to more outreach efforts. </a:t>
            </a:r>
            <a:r>
              <a:rPr lang="en-US" sz="1200" kern="1200" dirty="0">
                <a:solidFill>
                  <a:schemeClr val="tx1"/>
                </a:solidFill>
                <a:effectLst/>
              </a:rPr>
              <a:t> </a:t>
            </a:r>
            <a:endParaRPr lang="en-US" sz="1200" kern="1200" dirty="0">
              <a:solidFill>
                <a:schemeClr val="tx1"/>
              </a:solidFill>
              <a:effectLst/>
              <a:latin typeface="Arial"/>
              <a:cs typeface="Arial"/>
            </a:endParaRPr>
          </a:p>
          <a:p>
            <a:r>
              <a:rPr lang="en-US" sz="1200" kern="1200" dirty="0">
                <a:solidFill>
                  <a:schemeClr val="tx1"/>
                </a:solidFill>
                <a:effectLst/>
                <a:latin typeface="Arial"/>
                <a:cs typeface="Arial"/>
              </a:rPr>
              <a:t/>
            </a:r>
            <a:br>
              <a:rPr lang="en-US" sz="1200" kern="1200" dirty="0">
                <a:solidFill>
                  <a:schemeClr val="tx1"/>
                </a:solidFill>
                <a:effectLst/>
                <a:latin typeface="Arial"/>
                <a:cs typeface="Arial"/>
              </a:rPr>
            </a:br>
            <a:endParaRPr lang="en-US" sz="1200" kern="1200" dirty="0">
              <a:solidFill>
                <a:schemeClr val="tx1"/>
              </a:solidFill>
              <a:effectLst/>
              <a:latin typeface="Arial"/>
              <a:cs typeface="Arial"/>
            </a:endParaRPr>
          </a:p>
          <a:p>
            <a:r>
              <a:rPr lang="en-US" sz="1200" kern="1200" dirty="0">
                <a:solidFill>
                  <a:schemeClr val="tx1"/>
                </a:solidFill>
                <a:effectLst/>
                <a:latin typeface="Arial"/>
                <a:cs typeface="Arial"/>
              </a:rPr>
              <a:t>Besides outreach initiatives, I have worked to create more cohesion within the group. As ___ members who have studied abroad, we are a student body that can support each other during re-entry efforts, and I intend to create mediums which meaningful conversation about education abroad can be fostered. For example, we had a bowling social two days ago for the students to get to know each other. In October, we will have a "Fall Coffee Shop" where guided discussions will allow members to digest their experiences. In November, we are teaming up with career services to talk about how to translate those experiences to tangible skills to be used in the work place, including how to integrate study abroad in a resume or cover letter. These re-entry initiatives will assist in defusing reverse culture shock and translating educational experiences into productive means.   </a:t>
            </a:r>
          </a:p>
          <a:p>
            <a:r>
              <a:rPr lang="en-US" sz="1200" kern="1200" dirty="0">
                <a:solidFill>
                  <a:schemeClr val="tx1"/>
                </a:solidFill>
                <a:effectLst/>
                <a:latin typeface="Arial"/>
                <a:cs typeface="Arial"/>
              </a:rPr>
              <a:t/>
            </a:r>
            <a:br>
              <a:rPr lang="en-US" sz="1200" kern="1200" dirty="0">
                <a:solidFill>
                  <a:schemeClr val="tx1"/>
                </a:solidFill>
                <a:effectLst/>
                <a:latin typeface="Arial"/>
                <a:cs typeface="Arial"/>
              </a:rPr>
            </a:br>
            <a:endParaRPr lang="en-US" sz="1200" kern="1200" dirty="0">
              <a:solidFill>
                <a:schemeClr val="tx1"/>
              </a:solidFill>
              <a:effectLst/>
              <a:latin typeface="Arial"/>
              <a:cs typeface="Arial"/>
            </a:endParaRPr>
          </a:p>
          <a:p>
            <a:r>
              <a:rPr lang="en-US" sz="1200" kern="1200" dirty="0">
                <a:solidFill>
                  <a:schemeClr val="tx1"/>
                </a:solidFill>
                <a:effectLst/>
                <a:latin typeface="Arial"/>
                <a:cs typeface="Arial"/>
              </a:rPr>
              <a:t>Finally, its important for the president to understand the roles of other executive board members and our subcommittees in order to assist in facilitating activity within our programs. Right now, the executive program and I are working to establish a constitution for our program to provide structure for years to come. </a:t>
            </a:r>
          </a:p>
          <a:p>
            <a:r>
              <a:rPr lang="en-US" dirty="0">
                <a:latin typeface="Arial"/>
                <a:cs typeface="Arial"/>
              </a:rPr>
              <a:t/>
            </a:r>
            <a:br>
              <a:rPr lang="en-US" dirty="0">
                <a:latin typeface="Arial"/>
                <a:cs typeface="Arial"/>
              </a:rPr>
            </a:br>
            <a:endParaRPr lang="en-US" dirty="0">
              <a:latin typeface="Arial"/>
              <a:cs typeface="Arial"/>
            </a:endParaRP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65333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rPr>
              <a:t>The vice </a:t>
            </a:r>
            <a:r>
              <a:rPr lang="en-US" sz="1200" kern="1200" dirty="0">
                <a:solidFill>
                  <a:schemeClr val="tx1"/>
                </a:solidFill>
                <a:effectLst/>
                <a:latin typeface="+mn-lt"/>
                <a:ea typeface="+mn-ea"/>
                <a:cs typeface="+mn-cs"/>
              </a:rPr>
              <a:t>president works on infrastructure and makes sure thing run smoothy within the program, and handles a lot of trouble-shooting within the program. Right now, our VP is working on finding the best medium to track things like hours and how to best communicate information to our members. One of the biggest components of her job is to manage our subcommittees and provide them the support they need to carry out their own goals and initiatives.</a:t>
            </a:r>
            <a:r>
              <a:rPr lang="en-US" sz="1200" kern="1200" dirty="0">
                <a:solidFill>
                  <a:schemeClr val="tx1"/>
                </a:solidFill>
                <a:effectLst/>
              </a:rPr>
              <a:t> </a:t>
            </a:r>
            <a:endParaRPr lang="en-US" dirty="0">
              <a:latin typeface="Calibri"/>
            </a:endParaRP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4352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The director of marketing works with both in-bound marketing to our members as well as the out-bound marketing to our general student body at USF. She is working with a close-knit subcommittee that works on social media, flyers, chalking, or any means to outreach to students. Our current Director of Marketing, Kathryn Raines, is currently researching the most effective techniques to advertise. </a:t>
            </a: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81553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Our secretary is one of the key players within the sustainability of our program. Currently, she is spearheading the folder-plan, in which every executive board member creates a folder of responsibilities, how-tos, and progress during office. She also tracks hours of our members, decisions made in executive meetings and committee meetings, and communicates those decisions to appropriate parties. All of these items will be passed on to future Executive boards and committees to provide guidance and support during their own endeavors. </a:t>
            </a: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7718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Some of the benefits of student leadership include more defined roles. By defining roles, it creates a more effective system for executing and designing events for outreach. It also creates structure within our community to assist with re-entry and digestion of our experiences abroad. By implementing leadership, systematics can be defined and sustained year to year, while improving and innovating for a bigger study abroad community.</a:t>
            </a: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60836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​By creating a structure of leadership, we are able to promote a community in which promotes reflection of our experiences abroad. The executive board holds office hours in which students can engage and discuss re-entry as well as working to design events catering to the re-entry process (i.e. resume session with career services to discuss how to put study abroad on a resume). Students who have gone through re-entry are best suited to assist those through re-entry, in turn creating a more effective re-entry process.</a:t>
            </a: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4157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43A2A2-C10F-426E-A50E-CB45841B56F4}" type="slidenum">
              <a:rPr lang="en-US" smtClean="0"/>
              <a:t>2</a:t>
            </a:fld>
            <a:endParaRPr lang="en-US"/>
          </a:p>
        </p:txBody>
      </p:sp>
    </p:spTree>
    <p:extLst>
      <p:ext uri="{BB962C8B-B14F-4D97-AF65-F5344CB8AC3E}">
        <p14:creationId xmlns:p14="http://schemas.microsoft.com/office/powerpoint/2010/main" val="3058634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Students are more aware of effective strategies for marketing and the study abroad process because we have experienced it first-hand, so we can design and execute outreach with peer-mentorship in mind. By implementing leadership, it allows the program to cater to the needs of our student body, while investing in the passion of our GloBull Ambassadors.</a:t>
            </a:r>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56152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3552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43A2A2-C10F-426E-A50E-CB45841B56F4}" type="slidenum">
              <a:rPr lang="en-US" smtClean="0"/>
              <a:t>33</a:t>
            </a:fld>
            <a:endParaRPr lang="en-US"/>
          </a:p>
        </p:txBody>
      </p:sp>
    </p:spTree>
    <p:extLst>
      <p:ext uri="{BB962C8B-B14F-4D97-AF65-F5344CB8AC3E}">
        <p14:creationId xmlns:p14="http://schemas.microsoft.com/office/powerpoint/2010/main" val="169261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43A2A2-C10F-426E-A50E-CB45841B56F4}" type="slidenum">
              <a:rPr lang="en-US" smtClean="0"/>
              <a:t>3</a:t>
            </a:fld>
            <a:endParaRPr lang="en-US"/>
          </a:p>
        </p:txBody>
      </p:sp>
    </p:spTree>
    <p:extLst>
      <p:ext uri="{BB962C8B-B14F-4D97-AF65-F5344CB8AC3E}">
        <p14:creationId xmlns:p14="http://schemas.microsoft.com/office/powerpoint/2010/main" val="6202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t>6</a:t>
            </a:fld>
            <a:endParaRPr lang="en-US"/>
          </a:p>
        </p:txBody>
      </p:sp>
    </p:spTree>
    <p:extLst>
      <p:ext uri="{BB962C8B-B14F-4D97-AF65-F5344CB8AC3E}">
        <p14:creationId xmlns:p14="http://schemas.microsoft.com/office/powerpoint/2010/main" val="3951209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go over some of the basic</a:t>
            </a:r>
            <a:r>
              <a:rPr lang="en-US" baseline="0" dirty="0" smtClean="0"/>
              <a:t> components and structure of our GBA program at USF I would like you all to keep a few things in mind for our discussion at the end of the workshop.  I think this will benefit us all and will help us come up with new ways to improve student ambassador programs.</a:t>
            </a:r>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t>7</a:t>
            </a:fld>
            <a:endParaRPr lang="en-US"/>
          </a:p>
        </p:txBody>
      </p:sp>
    </p:spTree>
    <p:extLst>
      <p:ext uri="{BB962C8B-B14F-4D97-AF65-F5344CB8AC3E}">
        <p14:creationId xmlns:p14="http://schemas.microsoft.com/office/powerpoint/2010/main" val="1485864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 campus partnerships should be no surprise,</a:t>
            </a:r>
            <a:r>
              <a:rPr lang="en-US" baseline="0" dirty="0" smtClean="0"/>
              <a:t> but allowing students to make these connections helps everyone involved.</a:t>
            </a:r>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t>13</a:t>
            </a:fld>
            <a:endParaRPr lang="en-US"/>
          </a:p>
        </p:txBody>
      </p:sp>
    </p:spTree>
    <p:extLst>
      <p:ext uri="{BB962C8B-B14F-4D97-AF65-F5344CB8AC3E}">
        <p14:creationId xmlns:p14="http://schemas.microsoft.com/office/powerpoint/2010/main" val="240488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a:t>
            </a:r>
            <a:r>
              <a:rPr lang="en-US" baseline="0" dirty="0" smtClean="0"/>
              <a:t> staple program model here at USF so we have a few suggestions to work more closely with program leaders</a:t>
            </a:r>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t>14</a:t>
            </a:fld>
            <a:endParaRPr lang="en-US"/>
          </a:p>
        </p:txBody>
      </p:sp>
    </p:spTree>
    <p:extLst>
      <p:ext uri="{BB962C8B-B14F-4D97-AF65-F5344CB8AC3E}">
        <p14:creationId xmlns:p14="http://schemas.microsoft.com/office/powerpoint/2010/main" val="280468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GBA’s are typically</a:t>
            </a:r>
            <a:r>
              <a:rPr lang="en-US" baseline="0" dirty="0" smtClean="0"/>
              <a:t> the driving force behind these new campus wide initiatives.  Making GBA’s invaluable to the success of such initiatives really provides legitimacy to the program.</a:t>
            </a:r>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t>15</a:t>
            </a:fld>
            <a:endParaRPr lang="en-US"/>
          </a:p>
        </p:txBody>
      </p:sp>
    </p:spTree>
    <p:extLst>
      <p:ext uri="{BB962C8B-B14F-4D97-AF65-F5344CB8AC3E}">
        <p14:creationId xmlns:p14="http://schemas.microsoft.com/office/powerpoint/2010/main" val="210095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my story, I studied abroad in Costa Rica with about 25 students and when I returned home I was showing my sister pictures and she said wow, there was a lot of black people on your trip. I made a quick count, there was 4 of us. For some old reason that comment stuck in my mind. Then I became a GBA and I realized minorities, specifically black students were not taking an interest in studying abroad and that blows my mind, because who wouldn’t want to study abroad.</a:t>
            </a:r>
          </a:p>
          <a:p>
            <a:r>
              <a:rPr lang="en-US" dirty="0" smtClean="0"/>
              <a:t> So my first idea was to just tell all my black friends why they should study abroad, all the amazing benefits and how it’ll make you stand out to future employers. But that could only go so far. And then I started thinking what if The Education Abroad Office had an event. Before I pitched my idea, I wanted to be credible and I wanted to be taken seriously so I spent a few days researching who was studying abroad, I started asking people what’s keeping them specifically from studying abroad. If I knew that why I could slash out that excuse before it was mentioned.</a:t>
            </a:r>
          </a:p>
          <a:p>
            <a:r>
              <a:rPr lang="en-US" dirty="0" smtClean="0"/>
              <a:t> My intentions were to walk into Chris’s office, pitch my idea and walk away. Chris on the other hand liked the idea so much that he gave me the responsibility to create and develop this event with his support of course. He had a very positive reaction to my idea and his excitement made me even more excited.</a:t>
            </a:r>
          </a:p>
          <a:p>
            <a:r>
              <a:rPr lang="en-US" dirty="0" smtClean="0"/>
              <a:t> This model may not work for everyone, not all students have experience in developing and planning events. To be honest I had never done anything like that, I’ve helped plan events but I’ve never lead one. It would be best to be more hand on with other students when but because I was now personal connection with it I was not going to let it fail.</a:t>
            </a:r>
          </a:p>
          <a:p>
            <a:endParaRPr lang="en-US" dirty="0"/>
          </a:p>
        </p:txBody>
      </p:sp>
      <p:sp>
        <p:nvSpPr>
          <p:cNvPr id="4" name="Slide Number Placeholder 3"/>
          <p:cNvSpPr>
            <a:spLocks noGrp="1"/>
          </p:cNvSpPr>
          <p:nvPr>
            <p:ph type="sldNum" sz="quarter" idx="10"/>
          </p:nvPr>
        </p:nvSpPr>
        <p:spPr/>
        <p:txBody>
          <a:bodyPr/>
          <a:lstStyle/>
          <a:p>
            <a:fld id="{2A43A2A2-C10F-426E-A50E-CB45841B56F4}" type="slidenum">
              <a:rPr lang="en-US" smtClean="0"/>
              <a:t>17</a:t>
            </a:fld>
            <a:endParaRPr lang="en-US"/>
          </a:p>
        </p:txBody>
      </p:sp>
    </p:spTree>
    <p:extLst>
      <p:ext uri="{BB962C8B-B14F-4D97-AF65-F5344CB8AC3E}">
        <p14:creationId xmlns:p14="http://schemas.microsoft.com/office/powerpoint/2010/main" val="4033879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102992-C96D-A742-B52C-694D083AD066}"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1362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02992-C96D-A742-B52C-694D083AD066}"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164753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02992-C96D-A742-B52C-694D083AD066}"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3384343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02992-C96D-A742-B52C-694D083AD066}"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104878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02992-C96D-A742-B52C-694D083AD066}"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321772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02992-C96D-A742-B52C-694D083AD066}"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87585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102992-C96D-A742-B52C-694D083AD066}" type="datetimeFigureOut">
              <a:rPr lang="en-US" smtClean="0"/>
              <a:t>11/4/2015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257333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102992-C96D-A742-B52C-694D083AD066}" type="datetimeFigureOut">
              <a:rPr lang="en-US" smtClean="0"/>
              <a:t>11/4/2015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3455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02992-C96D-A742-B52C-694D083AD066}" type="datetimeFigureOut">
              <a:rPr lang="en-US" smtClean="0"/>
              <a:t>11/4/2015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92399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02992-C96D-A742-B52C-694D083AD066}"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64768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02992-C96D-A742-B52C-694D083AD066}"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99BC-AB69-3F4F-9CC8-DC56BC176973}" type="slidenum">
              <a:rPr lang="en-US" smtClean="0"/>
              <a:t>‹#›</a:t>
            </a:fld>
            <a:endParaRPr lang="en-US"/>
          </a:p>
        </p:txBody>
      </p:sp>
    </p:spTree>
    <p:extLst>
      <p:ext uri="{BB962C8B-B14F-4D97-AF65-F5344CB8AC3E}">
        <p14:creationId xmlns:p14="http://schemas.microsoft.com/office/powerpoint/2010/main" val="2670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02992-C96D-A742-B52C-694D083AD066}" type="datetimeFigureOut">
              <a:rPr lang="en-US" smtClean="0"/>
              <a:t>11/4/2015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599BC-AB69-3F4F-9CC8-DC56BC176973}" type="slidenum">
              <a:rPr lang="en-US" smtClean="0"/>
              <a:t>‹#›</a:t>
            </a:fld>
            <a:endParaRPr lang="en-US"/>
          </a:p>
        </p:txBody>
      </p:sp>
    </p:spTree>
    <p:extLst>
      <p:ext uri="{BB962C8B-B14F-4D97-AF65-F5344CB8AC3E}">
        <p14:creationId xmlns:p14="http://schemas.microsoft.com/office/powerpoint/2010/main" val="3843188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file/d/0B9bBSYerB1uMY2pEVW1DUjR4RUk/edit"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video" Target="https://www.youtube.com/embed/w8753WSwkGg"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803693" y="4873868"/>
            <a:ext cx="3264322" cy="1323439"/>
          </a:xfrm>
          <a:prstGeom prst="rect">
            <a:avLst/>
          </a:prstGeom>
        </p:spPr>
        <p:txBody>
          <a:bodyPr vert="horz" wrap="square" lIns="91440" tIns="45720" rIns="91440" bIns="45720" rtlCol="0" anchor="t" anchorCtr="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205639"/>
                </a:solidFill>
                <a:latin typeface="Arial"/>
                <a:cs typeface="Arial"/>
              </a:rPr>
              <a:t>FICE Conference, 2015</a:t>
            </a:r>
          </a:p>
          <a:p>
            <a:endParaRPr lang="en-US" sz="1600" dirty="0">
              <a:solidFill>
                <a:srgbClr val="205639"/>
              </a:solidFill>
              <a:latin typeface="Arial"/>
              <a:cs typeface="Arial"/>
            </a:endParaRPr>
          </a:p>
          <a:p>
            <a:r>
              <a:rPr lang="en-US" sz="1600" b="1" dirty="0" smtClean="0">
                <a:solidFill>
                  <a:srgbClr val="205639"/>
                </a:solidFill>
                <a:latin typeface="Arial"/>
                <a:cs typeface="Arial"/>
              </a:rPr>
              <a:t>Education Abroad Student Ambassador Programs</a:t>
            </a:r>
            <a:endParaRPr lang="en-US" sz="1600" b="1" dirty="0">
              <a:solidFill>
                <a:srgbClr val="205639"/>
              </a:solidFill>
              <a:latin typeface="Arial"/>
              <a:cs typeface="Arial"/>
            </a:endParaRPr>
          </a:p>
          <a:p>
            <a:endParaRPr lang="en-US" sz="1600" dirty="0" smtClean="0">
              <a:solidFill>
                <a:srgbClr val="205639"/>
              </a:solidFill>
              <a:latin typeface="Arial"/>
              <a:cs typeface="Arial"/>
            </a:endParaRPr>
          </a:p>
        </p:txBody>
      </p:sp>
      <p:pic>
        <p:nvPicPr>
          <p:cNvPr id="8" name="Picture 7" descr="V-World-green.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6620" y="2161139"/>
            <a:ext cx="1918468" cy="1706212"/>
          </a:xfrm>
          <a:prstGeom prst="rect">
            <a:avLst/>
          </a:prstGeom>
        </p:spPr>
      </p:pic>
      <p:sp>
        <p:nvSpPr>
          <p:cNvPr id="3" name="Flowchart: Connector 2"/>
          <p:cNvSpPr/>
          <p:nvPr/>
        </p:nvSpPr>
        <p:spPr>
          <a:xfrm>
            <a:off x="2429691" y="2481943"/>
            <a:ext cx="148046" cy="148046"/>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Flowchart: Connector 5"/>
          <p:cNvSpPr/>
          <p:nvPr/>
        </p:nvSpPr>
        <p:spPr>
          <a:xfrm>
            <a:off x="3090264" y="2451463"/>
            <a:ext cx="148046" cy="148046"/>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Flowchart: Connector 6"/>
          <p:cNvSpPr/>
          <p:nvPr/>
        </p:nvSpPr>
        <p:spPr>
          <a:xfrm>
            <a:off x="0" y="3361508"/>
            <a:ext cx="148046" cy="148046"/>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9" name="Elbow Connector 8"/>
          <p:cNvCxnSpPr>
            <a:stCxn id="6" idx="0"/>
          </p:cNvCxnSpPr>
          <p:nvPr/>
        </p:nvCxnSpPr>
        <p:spPr>
          <a:xfrm rot="5400000" flipH="1" flipV="1">
            <a:off x="3193944" y="1979098"/>
            <a:ext cx="442708" cy="502022"/>
          </a:xfrm>
          <a:prstGeom prst="bentConnector2">
            <a:avLst/>
          </a:prstGeom>
        </p:spPr>
        <p:style>
          <a:lnRef idx="2">
            <a:schemeClr val="accent6"/>
          </a:lnRef>
          <a:fillRef idx="0">
            <a:schemeClr val="accent6"/>
          </a:fillRef>
          <a:effectRef idx="1">
            <a:schemeClr val="accent6"/>
          </a:effectRef>
          <a:fontRef idx="minor">
            <a:schemeClr val="tx1"/>
          </a:fontRef>
        </p:style>
      </p:cxnSp>
      <p:cxnSp>
        <p:nvCxnSpPr>
          <p:cNvPr id="11" name="Elbow Connector 10"/>
          <p:cNvCxnSpPr>
            <a:stCxn id="3" idx="4"/>
          </p:cNvCxnSpPr>
          <p:nvPr/>
        </p:nvCxnSpPr>
        <p:spPr>
          <a:xfrm rot="5400000" flipH="1">
            <a:off x="990600" y="1116875"/>
            <a:ext cx="1524000" cy="1502228"/>
          </a:xfrm>
          <a:prstGeom prst="bentConnector3">
            <a:avLst>
              <a:gd name="adj1" fmla="val -15000"/>
            </a:avLst>
          </a:prstGeom>
        </p:spPr>
        <p:style>
          <a:lnRef idx="2">
            <a:schemeClr val="accent6"/>
          </a:lnRef>
          <a:fillRef idx="0">
            <a:schemeClr val="accent6"/>
          </a:fillRef>
          <a:effectRef idx="1">
            <a:schemeClr val="accent6"/>
          </a:effectRef>
          <a:fontRef idx="minor">
            <a:schemeClr val="tx1"/>
          </a:fontRef>
        </p:style>
      </p:cxnSp>
      <p:cxnSp>
        <p:nvCxnSpPr>
          <p:cNvPr id="13" name="Elbow Connector 12"/>
          <p:cNvCxnSpPr>
            <a:stCxn id="7" idx="4"/>
          </p:cNvCxnSpPr>
          <p:nvPr/>
        </p:nvCxnSpPr>
        <p:spPr>
          <a:xfrm rot="16200000" flipH="1">
            <a:off x="80554" y="3503023"/>
            <a:ext cx="1271452" cy="1284514"/>
          </a:xfrm>
          <a:prstGeom prst="bentConnector2">
            <a:avLst/>
          </a:prstGeom>
        </p:spPr>
        <p:style>
          <a:lnRef idx="2">
            <a:schemeClr val="accent6"/>
          </a:lnRef>
          <a:fillRef idx="0">
            <a:schemeClr val="accent6"/>
          </a:fillRef>
          <a:effectRef idx="1">
            <a:schemeClr val="accent6"/>
          </a:effectRef>
          <a:fontRef idx="minor">
            <a:schemeClr val="tx1"/>
          </a:fontRef>
        </p:style>
      </p:cxnSp>
      <p:sp>
        <p:nvSpPr>
          <p:cNvPr id="14" name="TextBox 13"/>
          <p:cNvSpPr txBox="1"/>
          <p:nvPr/>
        </p:nvSpPr>
        <p:spPr>
          <a:xfrm>
            <a:off x="0" y="507958"/>
            <a:ext cx="4302034" cy="830997"/>
          </a:xfrm>
          <a:prstGeom prst="rect">
            <a:avLst/>
          </a:prstGeom>
          <a:noFill/>
        </p:spPr>
        <p:txBody>
          <a:bodyPr wrap="square" rtlCol="0">
            <a:spAutoFit/>
          </a:bodyPr>
          <a:lstStyle/>
          <a:p>
            <a:r>
              <a:rPr lang="en-US" sz="1600" dirty="0">
                <a:solidFill>
                  <a:schemeClr val="bg1"/>
                </a:solidFill>
              </a:rPr>
              <a:t>Chris </a:t>
            </a:r>
            <a:r>
              <a:rPr lang="en-US" sz="1600" dirty="0" smtClean="0">
                <a:solidFill>
                  <a:schemeClr val="bg1"/>
                </a:solidFill>
              </a:rPr>
              <a:t>Haynes</a:t>
            </a:r>
          </a:p>
          <a:p>
            <a:r>
              <a:rPr lang="en-US" sz="1600" dirty="0" smtClean="0">
                <a:solidFill>
                  <a:schemeClr val="bg1"/>
                </a:solidFill>
              </a:rPr>
              <a:t>Student </a:t>
            </a:r>
            <a:r>
              <a:rPr lang="en-US" sz="1600" dirty="0">
                <a:solidFill>
                  <a:schemeClr val="bg1"/>
                </a:solidFill>
              </a:rPr>
              <a:t>Program </a:t>
            </a:r>
            <a:r>
              <a:rPr lang="en-US" sz="1600" dirty="0" smtClean="0">
                <a:solidFill>
                  <a:schemeClr val="bg1"/>
                </a:solidFill>
              </a:rPr>
              <a:t>Coordinator</a:t>
            </a:r>
          </a:p>
          <a:p>
            <a:r>
              <a:rPr lang="en-US" sz="1600" dirty="0" smtClean="0">
                <a:solidFill>
                  <a:schemeClr val="bg1"/>
                </a:solidFill>
              </a:rPr>
              <a:t>Spain</a:t>
            </a:r>
            <a:endParaRPr lang="en-US" sz="1600" dirty="0">
              <a:solidFill>
                <a:schemeClr val="bg1"/>
              </a:solidFill>
            </a:endParaRPr>
          </a:p>
        </p:txBody>
      </p:sp>
      <p:sp>
        <p:nvSpPr>
          <p:cNvPr id="15" name="TextBox 14"/>
          <p:cNvSpPr txBox="1"/>
          <p:nvPr/>
        </p:nvSpPr>
        <p:spPr>
          <a:xfrm>
            <a:off x="3429899" y="1716368"/>
            <a:ext cx="3474720" cy="830997"/>
          </a:xfrm>
          <a:prstGeom prst="rect">
            <a:avLst/>
          </a:prstGeom>
          <a:noFill/>
        </p:spPr>
        <p:txBody>
          <a:bodyPr wrap="square" rtlCol="0">
            <a:spAutoFit/>
          </a:bodyPr>
          <a:lstStyle/>
          <a:p>
            <a:r>
              <a:rPr lang="en-US" sz="1600" dirty="0">
                <a:solidFill>
                  <a:schemeClr val="bg1"/>
                </a:solidFill>
              </a:rPr>
              <a:t>Lia </a:t>
            </a:r>
            <a:r>
              <a:rPr lang="en-US" sz="1600" dirty="0" smtClean="0">
                <a:solidFill>
                  <a:schemeClr val="bg1"/>
                </a:solidFill>
              </a:rPr>
              <a:t>Fleming</a:t>
            </a:r>
          </a:p>
          <a:p>
            <a:r>
              <a:rPr lang="en-US" sz="1600" dirty="0" smtClean="0">
                <a:solidFill>
                  <a:schemeClr val="bg1"/>
                </a:solidFill>
              </a:rPr>
              <a:t>GloBull </a:t>
            </a:r>
            <a:r>
              <a:rPr lang="en-US" sz="1600" dirty="0">
                <a:solidFill>
                  <a:schemeClr val="bg1"/>
                </a:solidFill>
              </a:rPr>
              <a:t>Ambassador </a:t>
            </a:r>
            <a:r>
              <a:rPr lang="en-US" sz="1600" dirty="0" smtClean="0">
                <a:solidFill>
                  <a:schemeClr val="bg1"/>
                </a:solidFill>
              </a:rPr>
              <a:t>President</a:t>
            </a:r>
          </a:p>
          <a:p>
            <a:r>
              <a:rPr lang="en-US" sz="1600" dirty="0" smtClean="0">
                <a:solidFill>
                  <a:schemeClr val="bg1"/>
                </a:solidFill>
              </a:rPr>
              <a:t>Italy</a:t>
            </a:r>
            <a:endParaRPr lang="en-US" sz="1600" dirty="0">
              <a:solidFill>
                <a:schemeClr val="bg1"/>
              </a:solidFill>
            </a:endParaRPr>
          </a:p>
        </p:txBody>
      </p:sp>
      <p:sp>
        <p:nvSpPr>
          <p:cNvPr id="16" name="TextBox 15"/>
          <p:cNvSpPr txBox="1"/>
          <p:nvPr/>
        </p:nvSpPr>
        <p:spPr>
          <a:xfrm>
            <a:off x="1313716" y="4457840"/>
            <a:ext cx="3849188" cy="830997"/>
          </a:xfrm>
          <a:prstGeom prst="rect">
            <a:avLst/>
          </a:prstGeom>
          <a:noFill/>
        </p:spPr>
        <p:txBody>
          <a:bodyPr wrap="square" rtlCol="0">
            <a:spAutoFit/>
          </a:bodyPr>
          <a:lstStyle/>
          <a:p>
            <a:r>
              <a:rPr lang="en-US" sz="1600" dirty="0">
                <a:solidFill>
                  <a:schemeClr val="bg1"/>
                </a:solidFill>
              </a:rPr>
              <a:t>Tanisha </a:t>
            </a:r>
            <a:r>
              <a:rPr lang="en-US" sz="1600" dirty="0" smtClean="0">
                <a:solidFill>
                  <a:schemeClr val="bg1"/>
                </a:solidFill>
              </a:rPr>
              <a:t>Pierrette</a:t>
            </a:r>
          </a:p>
          <a:p>
            <a:r>
              <a:rPr lang="en-US" sz="1600" dirty="0" smtClean="0">
                <a:solidFill>
                  <a:schemeClr val="bg1"/>
                </a:solidFill>
              </a:rPr>
              <a:t>GloBull </a:t>
            </a:r>
            <a:r>
              <a:rPr lang="en-US" sz="1600" dirty="0">
                <a:solidFill>
                  <a:schemeClr val="bg1"/>
                </a:solidFill>
              </a:rPr>
              <a:t>Ambassador/Diversity </a:t>
            </a:r>
            <a:r>
              <a:rPr lang="en-US" sz="1600" dirty="0" smtClean="0">
                <a:solidFill>
                  <a:schemeClr val="bg1"/>
                </a:solidFill>
              </a:rPr>
              <a:t>Series</a:t>
            </a:r>
          </a:p>
          <a:p>
            <a:r>
              <a:rPr lang="en-US" sz="1600" dirty="0" smtClean="0">
                <a:solidFill>
                  <a:schemeClr val="bg1"/>
                </a:solidFill>
              </a:rPr>
              <a:t>Costa Rica</a:t>
            </a:r>
            <a:endParaRPr lang="en-US" sz="1600" dirty="0">
              <a:solidFill>
                <a:schemeClr val="bg1"/>
              </a:solidFill>
            </a:endParaRPr>
          </a:p>
        </p:txBody>
      </p:sp>
    </p:spTree>
    <p:extLst>
      <p:ext uri="{BB962C8B-B14F-4D97-AF65-F5344CB8AC3E}">
        <p14:creationId xmlns:p14="http://schemas.microsoft.com/office/powerpoint/2010/main" val="1228098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 Training</a:t>
            </a:r>
            <a:endParaRPr lang="en-US" sz="2200" dirty="0">
              <a:solidFill>
                <a:srgbClr val="FFFFFF"/>
              </a:solidFill>
              <a:latin typeface="Arial"/>
              <a:cs typeface="Arial"/>
            </a:endParaRPr>
          </a:p>
        </p:txBody>
      </p:sp>
      <p:sp>
        <p:nvSpPr>
          <p:cNvPr id="7" name="Title 1"/>
          <p:cNvSpPr txBox="1">
            <a:spLocks/>
          </p:cNvSpPr>
          <p:nvPr/>
        </p:nvSpPr>
        <p:spPr>
          <a:xfrm>
            <a:off x="381943" y="1510425"/>
            <a:ext cx="6859653" cy="338554"/>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0D4832"/>
                </a:solidFill>
                <a:latin typeface="Arial"/>
                <a:cs typeface="Arial"/>
              </a:rPr>
              <a:t>Training 101</a:t>
            </a:r>
            <a:endParaRPr lang="en-US" sz="1600" dirty="0">
              <a:solidFill>
                <a:srgbClr val="0D4832"/>
              </a:solidFill>
              <a:latin typeface="Arial"/>
              <a:cs typeface="Arial"/>
            </a:endParaRPr>
          </a:p>
        </p:txBody>
      </p:sp>
      <p:sp>
        <p:nvSpPr>
          <p:cNvPr id="11" name="Title 1"/>
          <p:cNvSpPr txBox="1">
            <a:spLocks/>
          </p:cNvSpPr>
          <p:nvPr/>
        </p:nvSpPr>
        <p:spPr>
          <a:xfrm>
            <a:off x="190971" y="2144579"/>
            <a:ext cx="8611543" cy="3116238"/>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600" dirty="0">
                <a:solidFill>
                  <a:schemeClr val="tx1">
                    <a:lumMod val="50000"/>
                    <a:lumOff val="50000"/>
                  </a:schemeClr>
                </a:solidFill>
                <a:latin typeface="Arial"/>
                <a:cs typeface="Arial"/>
              </a:rPr>
              <a:t>Multiple training sessions early in the semester (mandatory for participation)</a:t>
            </a:r>
          </a:p>
          <a:p>
            <a:pPr marL="171450" indent="-171450" algn="l">
              <a:spcBef>
                <a:spcPts val="0"/>
              </a:spcBef>
              <a:spcAft>
                <a:spcPts val="900"/>
              </a:spcAft>
              <a:buSzPct val="150000"/>
              <a:buFont typeface="Arial" panose="020B0604020202020204" pitchFamily="34" charset="0"/>
              <a:buChar char="•"/>
            </a:pPr>
            <a:r>
              <a:rPr lang="en-US" sz="1600" dirty="0">
                <a:solidFill>
                  <a:schemeClr val="tx1">
                    <a:lumMod val="50000"/>
                    <a:lumOff val="50000"/>
                  </a:schemeClr>
                </a:solidFill>
                <a:latin typeface="Arial"/>
                <a:cs typeface="Arial"/>
              </a:rPr>
              <a:t>Bring the passion and challenge the students</a:t>
            </a:r>
          </a:p>
          <a:p>
            <a:pPr algn="l">
              <a:spcBef>
                <a:spcPts val="0"/>
              </a:spcBef>
              <a:spcAft>
                <a:spcPts val="900"/>
              </a:spcAft>
              <a:buSzPct val="150000"/>
            </a:pPr>
            <a:r>
              <a:rPr lang="en-US" sz="1600" dirty="0" smtClean="0">
                <a:solidFill>
                  <a:schemeClr val="tx1">
                    <a:lumMod val="50000"/>
                    <a:lumOff val="50000"/>
                  </a:schemeClr>
                </a:solidFill>
                <a:latin typeface="Arial"/>
                <a:cs typeface="Arial"/>
              </a:rPr>
              <a:t>	*Be </a:t>
            </a:r>
            <a:r>
              <a:rPr lang="en-US" sz="1600" dirty="0">
                <a:solidFill>
                  <a:schemeClr val="tx1">
                    <a:lumMod val="50000"/>
                    <a:lumOff val="50000"/>
                  </a:schemeClr>
                </a:solidFill>
                <a:latin typeface="Arial"/>
                <a:cs typeface="Arial"/>
              </a:rPr>
              <a:t>clear that this is a commitment but the impact can be substantial. </a:t>
            </a:r>
            <a:r>
              <a:rPr lang="en-US" sz="1600" dirty="0" smtClean="0">
                <a:solidFill>
                  <a:schemeClr val="tx1">
                    <a:lumMod val="50000"/>
                    <a:lumOff val="50000"/>
                  </a:schemeClr>
                </a:solidFill>
                <a:latin typeface="Arial"/>
                <a:cs typeface="Arial"/>
              </a:rPr>
              <a:t>Challenge </a:t>
            </a:r>
            <a:r>
              <a:rPr lang="en-US" sz="1600" dirty="0">
                <a:solidFill>
                  <a:schemeClr val="tx1">
                    <a:lumMod val="50000"/>
                    <a:lumOff val="50000"/>
                  </a:schemeClr>
                </a:solidFill>
                <a:latin typeface="Arial"/>
                <a:cs typeface="Arial"/>
              </a:rPr>
              <a:t>the </a:t>
            </a:r>
            <a:r>
              <a:rPr lang="en-US" sz="1600" dirty="0" smtClean="0">
                <a:solidFill>
                  <a:schemeClr val="tx1">
                    <a:lumMod val="50000"/>
                    <a:lumOff val="50000"/>
                  </a:schemeClr>
                </a:solidFill>
                <a:latin typeface="Arial"/>
                <a:cs typeface="Arial"/>
              </a:rPr>
              <a:t>	status </a:t>
            </a:r>
            <a:r>
              <a:rPr lang="en-US" sz="1600" dirty="0">
                <a:solidFill>
                  <a:schemeClr val="tx1">
                    <a:lumMod val="50000"/>
                    <a:lumOff val="50000"/>
                  </a:schemeClr>
                </a:solidFill>
                <a:latin typeface="Arial"/>
                <a:cs typeface="Arial"/>
              </a:rPr>
              <a:t>quo.</a:t>
            </a:r>
          </a:p>
          <a:p>
            <a:pPr marL="171450" indent="-171450" algn="l">
              <a:spcBef>
                <a:spcPts val="0"/>
              </a:spcBef>
              <a:spcAft>
                <a:spcPts val="900"/>
              </a:spcAft>
              <a:buSzPct val="150000"/>
              <a:buFont typeface="Arial" panose="020B0604020202020204" pitchFamily="34" charset="0"/>
              <a:buChar char="•"/>
            </a:pPr>
            <a:r>
              <a:rPr lang="en-US" sz="1600" dirty="0">
                <a:solidFill>
                  <a:schemeClr val="tx1">
                    <a:lumMod val="50000"/>
                    <a:lumOff val="50000"/>
                  </a:schemeClr>
                </a:solidFill>
                <a:latin typeface="Arial"/>
                <a:cs typeface="Arial"/>
              </a:rPr>
              <a:t>Make connections early</a:t>
            </a:r>
          </a:p>
          <a:p>
            <a:pPr algn="l">
              <a:spcBef>
                <a:spcPts val="0"/>
              </a:spcBef>
              <a:spcAft>
                <a:spcPts val="900"/>
              </a:spcAft>
              <a:buSzPct val="150000"/>
            </a:pPr>
            <a:r>
              <a:rPr lang="en-US" sz="1600" dirty="0" smtClean="0">
                <a:solidFill>
                  <a:schemeClr val="tx1">
                    <a:lumMod val="50000"/>
                    <a:lumOff val="50000"/>
                  </a:schemeClr>
                </a:solidFill>
                <a:latin typeface="Arial"/>
                <a:cs typeface="Arial"/>
              </a:rPr>
              <a:t>	*Students </a:t>
            </a:r>
            <a:r>
              <a:rPr lang="en-US" sz="1600" dirty="0">
                <a:solidFill>
                  <a:schemeClr val="tx1">
                    <a:lumMod val="50000"/>
                    <a:lumOff val="50000"/>
                  </a:schemeClr>
                </a:solidFill>
                <a:latin typeface="Arial"/>
                <a:cs typeface="Arial"/>
              </a:rPr>
              <a:t>are the experts not you!</a:t>
            </a:r>
          </a:p>
          <a:p>
            <a:pPr marL="285750" indent="-285750" algn="l">
              <a:spcBef>
                <a:spcPts val="0"/>
              </a:spcBef>
              <a:spcAft>
                <a:spcPts val="900"/>
              </a:spcAft>
              <a:buSzPct val="150000"/>
              <a:buFont typeface="Arial" panose="020B0604020202020204" pitchFamily="34" charset="0"/>
              <a:buChar char="•"/>
            </a:pPr>
            <a:r>
              <a:rPr lang="en-US" sz="1600" dirty="0">
                <a:solidFill>
                  <a:schemeClr val="tx1">
                    <a:lumMod val="50000"/>
                    <a:lumOff val="50000"/>
                  </a:schemeClr>
                </a:solidFill>
                <a:latin typeface="Arial"/>
                <a:cs typeface="Arial"/>
              </a:rPr>
              <a:t>Fill students in on </a:t>
            </a:r>
            <a:r>
              <a:rPr lang="en-US" sz="1600" dirty="0" smtClean="0">
                <a:solidFill>
                  <a:schemeClr val="tx1">
                    <a:lumMod val="50000"/>
                    <a:lumOff val="50000"/>
                  </a:schemeClr>
                </a:solidFill>
                <a:latin typeface="Arial"/>
                <a:cs typeface="Arial"/>
              </a:rPr>
              <a:t>Office/University goals </a:t>
            </a:r>
            <a:endParaRPr lang="en-US" sz="1600" dirty="0">
              <a:solidFill>
                <a:schemeClr val="tx1">
                  <a:lumMod val="50000"/>
                  <a:lumOff val="50000"/>
                </a:schemeClr>
              </a:solidFill>
              <a:latin typeface="Arial"/>
              <a:cs typeface="Arial"/>
            </a:endParaRPr>
          </a:p>
          <a:p>
            <a:pPr algn="l">
              <a:spcBef>
                <a:spcPts val="0"/>
              </a:spcBef>
              <a:spcAft>
                <a:spcPts val="900"/>
              </a:spcAft>
              <a:buSzPct val="150000"/>
            </a:pPr>
            <a:r>
              <a:rPr lang="en-US" sz="1600" dirty="0" smtClean="0">
                <a:solidFill>
                  <a:schemeClr val="tx1">
                    <a:lumMod val="50000"/>
                    <a:lumOff val="50000"/>
                  </a:schemeClr>
                </a:solidFill>
                <a:latin typeface="Arial"/>
                <a:cs typeface="Arial"/>
              </a:rPr>
              <a:t>	*Different objectives are OK!</a:t>
            </a:r>
            <a:endParaRPr lang="en-US" sz="1600" dirty="0">
              <a:solidFill>
                <a:schemeClr val="tx1">
                  <a:lumMod val="50000"/>
                  <a:lumOff val="50000"/>
                </a:schemeClr>
              </a:solidFill>
              <a:latin typeface="Arial"/>
              <a:cs typeface="Arial"/>
            </a:endParaRPr>
          </a:p>
          <a:p>
            <a:pPr marL="285750" indent="-285750" algn="l">
              <a:spcBef>
                <a:spcPts val="0"/>
              </a:spcBef>
              <a:spcAft>
                <a:spcPts val="900"/>
              </a:spcAft>
              <a:buSzPct val="150000"/>
              <a:buFont typeface="Arial" panose="020B0604020202020204" pitchFamily="34" charset="0"/>
              <a:buChar char="•"/>
            </a:pPr>
            <a:r>
              <a:rPr lang="en-US" sz="1600" dirty="0">
                <a:solidFill>
                  <a:schemeClr val="tx1">
                    <a:lumMod val="50000"/>
                    <a:lumOff val="50000"/>
                  </a:schemeClr>
                </a:solidFill>
                <a:latin typeface="Arial"/>
                <a:cs typeface="Arial"/>
              </a:rPr>
              <a:t>Food always helps </a:t>
            </a:r>
          </a:p>
        </p:txBody>
      </p:sp>
      <p:sp>
        <p:nvSpPr>
          <p:cNvPr id="2" name="TextBox 1"/>
          <p:cNvSpPr txBox="1"/>
          <p:nvPr/>
        </p:nvSpPr>
        <p:spPr>
          <a:xfrm>
            <a:off x="4127863" y="6329715"/>
            <a:ext cx="5103223" cy="369332"/>
          </a:xfrm>
          <a:prstGeom prst="rect">
            <a:avLst/>
          </a:prstGeom>
          <a:noFill/>
        </p:spPr>
        <p:txBody>
          <a:bodyPr wrap="square" rtlCol="0">
            <a:spAutoFit/>
          </a:bodyPr>
          <a:lstStyle/>
          <a:p>
            <a:r>
              <a:rPr lang="en-US" dirty="0" smtClean="0"/>
              <a:t>Example slides from USF training will be provided</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511" y="3335382"/>
            <a:ext cx="4699900" cy="2813413"/>
          </a:xfrm>
          <a:prstGeom prst="rect">
            <a:avLst/>
          </a:prstGeom>
        </p:spPr>
      </p:pic>
    </p:spTree>
    <p:extLst>
      <p:ext uri="{BB962C8B-B14F-4D97-AF65-F5344CB8AC3E}">
        <p14:creationId xmlns:p14="http://schemas.microsoft.com/office/powerpoint/2010/main" val="397504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Ambassadors Goals </a:t>
            </a:r>
            <a:endParaRPr lang="en-US" sz="2200" dirty="0">
              <a:solidFill>
                <a:srgbClr val="FFFFFF"/>
              </a:solidFill>
              <a:latin typeface="Arial"/>
              <a:cs typeface="Arial"/>
            </a:endParaRPr>
          </a:p>
        </p:txBody>
      </p:sp>
      <p:sp>
        <p:nvSpPr>
          <p:cNvPr id="7" name="Title 1"/>
          <p:cNvSpPr txBox="1">
            <a:spLocks/>
          </p:cNvSpPr>
          <p:nvPr/>
        </p:nvSpPr>
        <p:spPr>
          <a:xfrm>
            <a:off x="238724" y="1558334"/>
            <a:ext cx="6859653" cy="338554"/>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0D4832"/>
                </a:solidFill>
                <a:latin typeface="Arial"/>
                <a:cs typeface="Arial"/>
              </a:rPr>
              <a:t>Program Goals &amp; Objectives</a:t>
            </a:r>
            <a:endParaRPr lang="en-US" sz="1600" dirty="0">
              <a:solidFill>
                <a:srgbClr val="0D4832"/>
              </a:solidFill>
              <a:latin typeface="Arial"/>
              <a:cs typeface="Arial"/>
            </a:endParaRPr>
          </a:p>
        </p:txBody>
      </p:sp>
      <p:sp>
        <p:nvSpPr>
          <p:cNvPr id="3" name="TextBox 2"/>
          <p:cNvSpPr txBox="1"/>
          <p:nvPr/>
        </p:nvSpPr>
        <p:spPr>
          <a:xfrm>
            <a:off x="238724" y="1896888"/>
            <a:ext cx="7689668" cy="5047536"/>
          </a:xfrm>
          <a:prstGeom prst="rect">
            <a:avLst/>
          </a:prstGeom>
          <a:noFill/>
        </p:spPr>
        <p:txBody>
          <a:bodyPr wrap="square" rtlCol="0">
            <a:spAutoFit/>
          </a:bodyPr>
          <a:lstStyle/>
          <a:p>
            <a:r>
              <a:rPr lang="en-US" dirty="0"/>
              <a:t>Increase participation </a:t>
            </a:r>
          </a:p>
          <a:p>
            <a:pPr marL="742950" lvl="1" indent="-285750">
              <a:buFont typeface="Wingdings" panose="05000000000000000000" pitchFamily="2" charset="2"/>
              <a:buChar char="§"/>
            </a:pPr>
            <a:r>
              <a:rPr lang="en-US" dirty="0"/>
              <a:t>80% Completion Rate</a:t>
            </a:r>
          </a:p>
          <a:p>
            <a:pPr marL="742950" lvl="1" indent="-285750">
              <a:buFont typeface="Wingdings" panose="05000000000000000000" pitchFamily="2" charset="2"/>
              <a:buChar char="§"/>
            </a:pPr>
            <a:r>
              <a:rPr lang="en-US" dirty="0"/>
              <a:t>10 </a:t>
            </a:r>
            <a:r>
              <a:rPr lang="en-US" dirty="0" smtClean="0"/>
              <a:t>hours/GBA/semester</a:t>
            </a:r>
          </a:p>
          <a:p>
            <a:pPr lvl="1"/>
            <a:endParaRPr lang="en-US" dirty="0"/>
          </a:p>
          <a:p>
            <a:r>
              <a:rPr lang="en-US" dirty="0"/>
              <a:t>More opportunities for GBA’s</a:t>
            </a:r>
          </a:p>
          <a:p>
            <a:pPr marL="742950" lvl="1" indent="-285750">
              <a:buFont typeface="Wingdings" panose="05000000000000000000" pitchFamily="2" charset="2"/>
              <a:buChar char="§"/>
            </a:pPr>
            <a:r>
              <a:rPr lang="en-US" dirty="0"/>
              <a:t>Diversity Series</a:t>
            </a:r>
          </a:p>
          <a:p>
            <a:pPr marL="1371600" lvl="2" indent="-457200">
              <a:buFont typeface="+mj-lt"/>
              <a:buAutoNum type="arabicPeriod"/>
            </a:pPr>
            <a:r>
              <a:rPr lang="en-US" dirty="0"/>
              <a:t>Black &amp; Abroad</a:t>
            </a:r>
          </a:p>
          <a:p>
            <a:pPr marL="1371600" lvl="2" indent="-457200">
              <a:buFont typeface="+mj-lt"/>
              <a:buAutoNum type="arabicPeriod"/>
            </a:pPr>
            <a:r>
              <a:rPr lang="en-US" dirty="0"/>
              <a:t>Men &amp; Education Abroad </a:t>
            </a:r>
          </a:p>
          <a:p>
            <a:pPr marL="742950" lvl="1" indent="-285750">
              <a:buFont typeface="Wingdings" panose="05000000000000000000" pitchFamily="2" charset="2"/>
              <a:buChar char="§"/>
            </a:pPr>
            <a:r>
              <a:rPr lang="en-US" dirty="0"/>
              <a:t>One large event/month</a:t>
            </a:r>
          </a:p>
          <a:p>
            <a:pPr marL="742950" lvl="1" indent="-285750">
              <a:buFont typeface="Wingdings" panose="05000000000000000000" pitchFamily="2" charset="2"/>
              <a:buChar char="§"/>
            </a:pPr>
            <a:r>
              <a:rPr lang="en-US" dirty="0"/>
              <a:t>Digital Storytelling</a:t>
            </a:r>
          </a:p>
          <a:p>
            <a:pPr marL="1200150" lvl="2" indent="-285750">
              <a:buFont typeface="Wingdings" panose="05000000000000000000" pitchFamily="2" charset="2"/>
              <a:buChar char="§"/>
            </a:pPr>
            <a:r>
              <a:rPr lang="en-US" sz="1100" dirty="0" smtClean="0">
                <a:hlinkClick r:id="rId3"/>
              </a:rPr>
              <a:t>Paige Atchison</a:t>
            </a:r>
            <a:endParaRPr lang="en-US" sz="1100" dirty="0"/>
          </a:p>
          <a:p>
            <a:r>
              <a:rPr lang="en-US" dirty="0"/>
              <a:t>Re-Entry Focus</a:t>
            </a:r>
          </a:p>
          <a:p>
            <a:pPr marL="742950" lvl="1" indent="-285750">
              <a:buFont typeface="Wingdings" panose="05000000000000000000" pitchFamily="2" charset="2"/>
              <a:buChar char="§"/>
            </a:pPr>
            <a:r>
              <a:rPr lang="en-US" dirty="0"/>
              <a:t>Personal Development</a:t>
            </a:r>
          </a:p>
          <a:p>
            <a:pPr marL="742950" lvl="1" indent="-285750">
              <a:buFont typeface="Wingdings" panose="05000000000000000000" pitchFamily="2" charset="2"/>
              <a:buChar char="§"/>
            </a:pPr>
            <a:r>
              <a:rPr lang="en-US" dirty="0"/>
              <a:t>Professional Development</a:t>
            </a:r>
          </a:p>
          <a:p>
            <a:pPr marL="742950" lvl="1" indent="-285750">
              <a:buFont typeface="Wingdings" panose="05000000000000000000" pitchFamily="2" charset="2"/>
              <a:buChar char="§"/>
            </a:pPr>
            <a:r>
              <a:rPr lang="en-US" dirty="0"/>
              <a:t>Engage International Community on Campus</a:t>
            </a:r>
          </a:p>
          <a:p>
            <a:pPr algn="r"/>
            <a:endParaRPr lang="en-US" dirty="0" smtClean="0"/>
          </a:p>
          <a:p>
            <a:pPr algn="ctr"/>
            <a:r>
              <a:rPr lang="en-US" dirty="0" smtClean="0"/>
              <a:t>	HAVE FUN!!!</a:t>
            </a:r>
            <a:endParaRPr lang="en-US" i="1" dirty="0"/>
          </a:p>
          <a:p>
            <a:pPr algn="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8738" b="412"/>
          <a:stretch/>
        </p:blipFill>
        <p:spPr>
          <a:xfrm>
            <a:off x="4141234" y="2073158"/>
            <a:ext cx="4883443" cy="3170871"/>
          </a:xfrm>
          <a:prstGeom prst="rect">
            <a:avLst/>
          </a:prstGeom>
        </p:spPr>
      </p:pic>
    </p:spTree>
    <p:extLst>
      <p:ext uri="{BB962C8B-B14F-4D97-AF65-F5344CB8AC3E}">
        <p14:creationId xmlns:p14="http://schemas.microsoft.com/office/powerpoint/2010/main" val="4140281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Ambassadors Goals </a:t>
            </a:r>
            <a:endParaRPr lang="en-US" sz="2200" dirty="0">
              <a:solidFill>
                <a:srgbClr val="FFFFFF"/>
              </a:solidFill>
              <a:latin typeface="Arial"/>
              <a:cs typeface="Arial"/>
            </a:endParaRPr>
          </a:p>
        </p:txBody>
      </p:sp>
      <p:sp>
        <p:nvSpPr>
          <p:cNvPr id="7" name="Title 1"/>
          <p:cNvSpPr txBox="1">
            <a:spLocks/>
          </p:cNvSpPr>
          <p:nvPr/>
        </p:nvSpPr>
        <p:spPr>
          <a:xfrm>
            <a:off x="381943" y="1558334"/>
            <a:ext cx="6859653" cy="338554"/>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0D4832"/>
                </a:solidFill>
                <a:latin typeface="Arial"/>
                <a:cs typeface="Arial"/>
              </a:rPr>
              <a:t>Program Goals &amp; Objectives a Deeper Meaning for Students</a:t>
            </a:r>
            <a:endParaRPr lang="en-US" sz="1600" dirty="0">
              <a:solidFill>
                <a:srgbClr val="0D4832"/>
              </a:solidFill>
              <a:latin typeface="Arial"/>
              <a:cs typeface="Arial"/>
            </a:endParaRPr>
          </a:p>
        </p:txBody>
      </p:sp>
      <p:sp>
        <p:nvSpPr>
          <p:cNvPr id="3" name="TextBox 2"/>
          <p:cNvSpPr txBox="1"/>
          <p:nvPr/>
        </p:nvSpPr>
        <p:spPr>
          <a:xfrm>
            <a:off x="320983" y="1921432"/>
            <a:ext cx="7689668" cy="286232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dirty="0" smtClean="0"/>
              <a:t>Every story is important</a:t>
            </a:r>
            <a:endParaRPr lang="en-US" dirty="0"/>
          </a:p>
          <a:p>
            <a:pPr marL="457200" indent="-457200">
              <a:lnSpc>
                <a:spcPct val="150000"/>
              </a:lnSpc>
              <a:buFont typeface="Arial" panose="020B0604020202020204" pitchFamily="34" charset="0"/>
              <a:buChar char="•"/>
            </a:pPr>
            <a:r>
              <a:rPr lang="en-US" dirty="0"/>
              <a:t>Truly believe that you are making the world a better place.  </a:t>
            </a:r>
          </a:p>
          <a:p>
            <a:pPr marL="457200" indent="-457200">
              <a:lnSpc>
                <a:spcPct val="150000"/>
              </a:lnSpc>
              <a:buFont typeface="Arial" panose="020B0604020202020204" pitchFamily="34" charset="0"/>
              <a:buChar char="•"/>
            </a:pPr>
            <a:r>
              <a:rPr lang="en-US" dirty="0"/>
              <a:t>Think about what our world would be like if the majority of students in college studied abroad.</a:t>
            </a:r>
          </a:p>
          <a:p>
            <a:pPr marL="457200" indent="-457200">
              <a:lnSpc>
                <a:spcPct val="150000"/>
              </a:lnSpc>
              <a:buFont typeface="Arial" panose="020B0604020202020204" pitchFamily="34" charset="0"/>
              <a:buChar char="•"/>
            </a:pPr>
            <a:r>
              <a:rPr lang="en-US" dirty="0"/>
              <a:t>Recruit the next wave of US ambassadors.  Lets understand the other 96% of the world better.</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183" y="4182293"/>
            <a:ext cx="3370216" cy="2527662"/>
          </a:xfrm>
          <a:prstGeom prst="rect">
            <a:avLst/>
          </a:prstGeom>
        </p:spPr>
      </p:pic>
    </p:spTree>
    <p:extLst>
      <p:ext uri="{BB962C8B-B14F-4D97-AF65-F5344CB8AC3E}">
        <p14:creationId xmlns:p14="http://schemas.microsoft.com/office/powerpoint/2010/main" val="2027238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Creating Campus Partnerships through GBA’s</a:t>
            </a:r>
            <a:endParaRPr lang="en-US" sz="2200" dirty="0">
              <a:solidFill>
                <a:srgbClr val="FFFFFF"/>
              </a:solidFill>
              <a:latin typeface="Arial"/>
              <a:cs typeface="Arial"/>
            </a:endParaRPr>
          </a:p>
        </p:txBody>
      </p:sp>
      <p:sp>
        <p:nvSpPr>
          <p:cNvPr id="8" name="Title 1"/>
          <p:cNvSpPr txBox="1">
            <a:spLocks/>
          </p:cNvSpPr>
          <p:nvPr/>
        </p:nvSpPr>
        <p:spPr>
          <a:xfrm>
            <a:off x="3681500" y="1459037"/>
            <a:ext cx="6859653" cy="369332"/>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rgbClr val="0D4832"/>
                </a:solidFill>
                <a:latin typeface="Arial"/>
                <a:cs typeface="Arial"/>
              </a:rPr>
              <a:t>Things To Consider</a:t>
            </a:r>
            <a:r>
              <a:rPr lang="en-US" sz="1400" dirty="0" smtClean="0">
                <a:solidFill>
                  <a:srgbClr val="0D4832"/>
                </a:solidFill>
                <a:latin typeface="Arial"/>
                <a:cs typeface="Arial"/>
              </a:rPr>
              <a:t>:</a:t>
            </a:r>
            <a:endParaRPr lang="en-US" sz="1400" b="1" dirty="0">
              <a:solidFill>
                <a:srgbClr val="0D4832"/>
              </a:solidFill>
              <a:latin typeface="Arial"/>
              <a:cs typeface="Arial"/>
            </a:endParaRPr>
          </a:p>
        </p:txBody>
      </p:sp>
      <p:sp>
        <p:nvSpPr>
          <p:cNvPr id="9" name="Title 1"/>
          <p:cNvSpPr txBox="1">
            <a:spLocks/>
          </p:cNvSpPr>
          <p:nvPr/>
        </p:nvSpPr>
        <p:spPr>
          <a:xfrm>
            <a:off x="3681500" y="1905985"/>
            <a:ext cx="4549081" cy="5381473"/>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lnSpc>
                <a:spcPct val="130000"/>
              </a:lnSpc>
              <a:spcBef>
                <a:spcPts val="0"/>
              </a:spcBef>
              <a:spcAft>
                <a:spcPts val="900"/>
              </a:spcAft>
              <a:buSzPct val="150000"/>
              <a:buFont typeface="Arial" panose="020B0604020202020204" pitchFamily="34" charset="0"/>
              <a:buChar char="•"/>
            </a:pPr>
            <a:r>
              <a:rPr lang="en-US" sz="1400" dirty="0" smtClean="0">
                <a:solidFill>
                  <a:srgbClr val="205639"/>
                </a:solidFill>
                <a:latin typeface="Arial"/>
                <a:cs typeface="Arial"/>
              </a:rPr>
              <a:t>Connect GBA’s with advisors depending on location and programs.</a:t>
            </a:r>
            <a:endParaRPr lang="en-US" sz="1400" dirty="0">
              <a:solidFill>
                <a:srgbClr val="205639"/>
              </a:solidFill>
              <a:latin typeface="Arial"/>
              <a:cs typeface="Arial"/>
            </a:endParaRPr>
          </a:p>
          <a:p>
            <a:pPr marL="171450" indent="-171450" algn="l">
              <a:lnSpc>
                <a:spcPct val="130000"/>
              </a:lnSpc>
              <a:spcBef>
                <a:spcPts val="0"/>
              </a:spcBef>
              <a:spcAft>
                <a:spcPts val="900"/>
              </a:spcAft>
              <a:buSzPct val="150000"/>
              <a:buFont typeface="Arial" panose="020B0604020202020204" pitchFamily="34" charset="0"/>
              <a:buChar char="•"/>
            </a:pPr>
            <a:r>
              <a:rPr lang="en-US" sz="1400" dirty="0" smtClean="0">
                <a:solidFill>
                  <a:srgbClr val="205639"/>
                </a:solidFill>
                <a:latin typeface="Arial"/>
                <a:cs typeface="Arial"/>
              </a:rPr>
              <a:t>Bridge campus gaps with GBA connections through student orgs and work placements. (</a:t>
            </a:r>
            <a:r>
              <a:rPr lang="en-US" sz="1400" dirty="0" err="1" smtClean="0">
                <a:solidFill>
                  <a:srgbClr val="205639"/>
                </a:solidFill>
                <a:latin typeface="Arial"/>
                <a:cs typeface="Arial"/>
              </a:rPr>
              <a:t>i.e</a:t>
            </a:r>
            <a:r>
              <a:rPr lang="en-US" sz="1400" dirty="0" smtClean="0">
                <a:solidFill>
                  <a:srgbClr val="205639"/>
                </a:solidFill>
                <a:latin typeface="Arial"/>
                <a:cs typeface="Arial"/>
              </a:rPr>
              <a:t> Career Services, Greek Life, Latin Dance Club, etc.)</a:t>
            </a:r>
            <a:endParaRPr lang="en-US" sz="1400" dirty="0">
              <a:solidFill>
                <a:srgbClr val="205639"/>
              </a:solidFill>
              <a:latin typeface="Arial"/>
              <a:cs typeface="Arial"/>
            </a:endParaRPr>
          </a:p>
          <a:p>
            <a:pPr marL="171450" indent="-171450" algn="l">
              <a:lnSpc>
                <a:spcPct val="130000"/>
              </a:lnSpc>
              <a:spcBef>
                <a:spcPts val="0"/>
              </a:spcBef>
              <a:spcAft>
                <a:spcPts val="900"/>
              </a:spcAft>
              <a:buSzPct val="150000"/>
              <a:buFont typeface="Arial" panose="020B0604020202020204" pitchFamily="34" charset="0"/>
              <a:buChar char="•"/>
            </a:pPr>
            <a:r>
              <a:rPr lang="en-US" sz="1400" dirty="0" smtClean="0">
                <a:solidFill>
                  <a:srgbClr val="205639"/>
                </a:solidFill>
                <a:latin typeface="Arial"/>
                <a:cs typeface="Arial"/>
              </a:rPr>
              <a:t>Use established campus partnerships to connect ambassadors with resources to help with program development (i.e. Multicultural Affairs &gt; Black &amp; Abroad).  Empower students to do the same.</a:t>
            </a:r>
          </a:p>
          <a:p>
            <a:pPr marL="171450" indent="-171450" algn="l">
              <a:lnSpc>
                <a:spcPct val="130000"/>
              </a:lnSpc>
              <a:spcBef>
                <a:spcPts val="0"/>
              </a:spcBef>
              <a:spcAft>
                <a:spcPts val="900"/>
              </a:spcAft>
              <a:buSzPct val="150000"/>
              <a:buFont typeface="Arial" panose="020B0604020202020204" pitchFamily="34" charset="0"/>
              <a:buChar char="•"/>
            </a:pPr>
            <a:r>
              <a:rPr lang="en-US" sz="1400" dirty="0" smtClean="0">
                <a:solidFill>
                  <a:srgbClr val="205639"/>
                </a:solidFill>
                <a:latin typeface="Arial"/>
                <a:cs typeface="Arial"/>
              </a:rPr>
              <a:t>Challenge students to go beyond when considering program development. </a:t>
            </a:r>
          </a:p>
          <a:p>
            <a:pPr algn="l">
              <a:lnSpc>
                <a:spcPct val="130000"/>
              </a:lnSpc>
              <a:spcBef>
                <a:spcPts val="0"/>
              </a:spcBef>
              <a:spcAft>
                <a:spcPts val="900"/>
              </a:spcAft>
              <a:buSzPct val="150000"/>
            </a:pPr>
            <a:r>
              <a:rPr lang="en-US" sz="1400" dirty="0" smtClean="0">
                <a:solidFill>
                  <a:srgbClr val="205639"/>
                </a:solidFill>
                <a:latin typeface="Arial"/>
                <a:cs typeface="Arial"/>
              </a:rPr>
              <a:t>	*Example: Men’s Night Out.  How are we making 	this an inclusive program?  </a:t>
            </a:r>
          </a:p>
          <a:p>
            <a:pPr marL="285750" indent="-285750" algn="l">
              <a:lnSpc>
                <a:spcPct val="130000"/>
              </a:lnSpc>
              <a:spcBef>
                <a:spcPts val="0"/>
              </a:spcBef>
              <a:spcAft>
                <a:spcPts val="900"/>
              </a:spcAft>
              <a:buSzPct val="150000"/>
              <a:buFont typeface="Arial" panose="020B0604020202020204" pitchFamily="34" charset="0"/>
              <a:buChar char="•"/>
            </a:pPr>
            <a:r>
              <a:rPr lang="en-US" sz="1400" dirty="0" smtClean="0">
                <a:solidFill>
                  <a:srgbClr val="205639"/>
                </a:solidFill>
                <a:latin typeface="Arial"/>
                <a:cs typeface="Arial"/>
              </a:rPr>
              <a:t>GBA social events ensure good attendance</a:t>
            </a:r>
          </a:p>
          <a:p>
            <a:pPr algn="l">
              <a:lnSpc>
                <a:spcPct val="130000"/>
              </a:lnSpc>
              <a:spcBef>
                <a:spcPts val="0"/>
              </a:spcBef>
              <a:spcAft>
                <a:spcPts val="900"/>
              </a:spcAft>
              <a:buSzPct val="150000"/>
            </a:pPr>
            <a:r>
              <a:rPr lang="en-US" sz="1400" dirty="0" smtClean="0">
                <a:solidFill>
                  <a:srgbClr val="205639"/>
                </a:solidFill>
                <a:latin typeface="Arial"/>
                <a:cs typeface="Arial"/>
              </a:rPr>
              <a:t>	*Career Services</a:t>
            </a:r>
          </a:p>
          <a:p>
            <a:pPr marL="285750" indent="-285750" algn="l">
              <a:lnSpc>
                <a:spcPct val="130000"/>
              </a:lnSpc>
              <a:spcBef>
                <a:spcPts val="0"/>
              </a:spcBef>
              <a:spcAft>
                <a:spcPts val="900"/>
              </a:spcAft>
              <a:buSzPct val="150000"/>
              <a:buFont typeface="Arial" panose="020B0604020202020204" pitchFamily="34" charset="0"/>
              <a:buChar char="•"/>
            </a:pPr>
            <a:endParaRPr lang="en-US" sz="1400" dirty="0" smtClean="0">
              <a:solidFill>
                <a:srgbClr val="205639"/>
              </a:solidFill>
              <a:latin typeface="Arial"/>
              <a:cs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20" y="2314554"/>
            <a:ext cx="3359134" cy="3359134"/>
          </a:xfrm>
          <a:prstGeom prst="rect">
            <a:avLst/>
          </a:prstGeom>
        </p:spPr>
      </p:pic>
    </p:spTree>
    <p:extLst>
      <p:ext uri="{BB962C8B-B14F-4D97-AF65-F5344CB8AC3E}">
        <p14:creationId xmlns:p14="http://schemas.microsoft.com/office/powerpoint/2010/main" val="3008814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FACULTY-LED PROGRAM DEVELOPMENT</a:t>
            </a:r>
            <a:endParaRPr lang="en-US" sz="2200" dirty="0">
              <a:solidFill>
                <a:srgbClr val="FFFFFF"/>
              </a:solidFill>
              <a:latin typeface="Arial"/>
              <a:cs typeface="Arial"/>
            </a:endParaRPr>
          </a:p>
        </p:txBody>
      </p:sp>
      <p:sp>
        <p:nvSpPr>
          <p:cNvPr id="8" name="Title 1"/>
          <p:cNvSpPr txBox="1">
            <a:spLocks/>
          </p:cNvSpPr>
          <p:nvPr/>
        </p:nvSpPr>
        <p:spPr>
          <a:xfrm>
            <a:off x="438297" y="1784162"/>
            <a:ext cx="6859653" cy="338554"/>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0D4832"/>
                </a:solidFill>
                <a:latin typeface="Arial"/>
                <a:cs typeface="Arial"/>
              </a:rPr>
              <a:t>WORK WITH </a:t>
            </a:r>
            <a:r>
              <a:rPr lang="en-US" sz="1600" b="1" dirty="0" smtClean="0">
                <a:solidFill>
                  <a:srgbClr val="0D4832"/>
                </a:solidFill>
                <a:latin typeface="Arial"/>
                <a:cs typeface="Arial"/>
              </a:rPr>
              <a:t>DEPARTMENT CHAIRS AND FACULTY</a:t>
            </a:r>
            <a:endParaRPr lang="en-US" sz="1600" b="1" dirty="0">
              <a:solidFill>
                <a:srgbClr val="0D4832"/>
              </a:solidFill>
              <a:latin typeface="Arial"/>
              <a:cs typeface="Arial"/>
            </a:endParaRPr>
          </a:p>
        </p:txBody>
      </p:sp>
      <p:sp>
        <p:nvSpPr>
          <p:cNvPr id="9" name="Title 1"/>
          <p:cNvSpPr txBox="1">
            <a:spLocks/>
          </p:cNvSpPr>
          <p:nvPr/>
        </p:nvSpPr>
        <p:spPr>
          <a:xfrm>
            <a:off x="691360" y="2242366"/>
            <a:ext cx="4182806" cy="3970318"/>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lnSpc>
                <a:spcPct val="130000"/>
              </a:lnSpc>
              <a:spcBef>
                <a:spcPts val="0"/>
              </a:spcBef>
              <a:spcAft>
                <a:spcPts val="900"/>
              </a:spcAft>
              <a:buSzPct val="150000"/>
              <a:buFont typeface="Arial" panose="020B0604020202020204" pitchFamily="34" charset="0"/>
              <a:buChar char="•"/>
            </a:pPr>
            <a:r>
              <a:rPr lang="en-US" sz="1500" dirty="0">
                <a:solidFill>
                  <a:srgbClr val="205639"/>
                </a:solidFill>
                <a:latin typeface="Arial"/>
                <a:cs typeface="Arial"/>
              </a:rPr>
              <a:t>Look at </a:t>
            </a:r>
            <a:r>
              <a:rPr lang="en-US" sz="1500" dirty="0" smtClean="0">
                <a:solidFill>
                  <a:srgbClr val="205639"/>
                </a:solidFill>
                <a:latin typeface="Arial"/>
                <a:cs typeface="Arial"/>
              </a:rPr>
              <a:t>Interdisciplinary Cross-Marketing</a:t>
            </a:r>
            <a:endParaRPr lang="en-US" sz="1500" dirty="0">
              <a:solidFill>
                <a:srgbClr val="205639"/>
              </a:solidFill>
              <a:latin typeface="Arial"/>
              <a:cs typeface="Arial"/>
            </a:endParaRPr>
          </a:p>
          <a:p>
            <a:pPr marL="171450" indent="-171450" algn="l">
              <a:lnSpc>
                <a:spcPct val="130000"/>
              </a:lnSpc>
              <a:spcBef>
                <a:spcPts val="0"/>
              </a:spcBef>
              <a:spcAft>
                <a:spcPts val="900"/>
              </a:spcAft>
              <a:buSzPct val="150000"/>
              <a:buFont typeface="Arial" panose="020B0604020202020204" pitchFamily="34" charset="0"/>
              <a:buChar char="•"/>
            </a:pPr>
            <a:r>
              <a:rPr lang="en-US" sz="1500" dirty="0" smtClean="0">
                <a:solidFill>
                  <a:srgbClr val="205639"/>
                </a:solidFill>
                <a:latin typeface="Arial"/>
                <a:cs typeface="Arial"/>
              </a:rPr>
              <a:t>Connect GBA’s with new and existing faculty</a:t>
            </a:r>
          </a:p>
          <a:p>
            <a:pPr algn="l">
              <a:lnSpc>
                <a:spcPct val="130000"/>
              </a:lnSpc>
              <a:spcBef>
                <a:spcPts val="0"/>
              </a:spcBef>
              <a:spcAft>
                <a:spcPts val="900"/>
              </a:spcAft>
              <a:buSzPct val="150000"/>
            </a:pPr>
            <a:r>
              <a:rPr lang="en-US" sz="1500" dirty="0" smtClean="0">
                <a:solidFill>
                  <a:srgbClr val="205639"/>
                </a:solidFill>
                <a:latin typeface="Arial"/>
                <a:cs typeface="Arial"/>
              </a:rPr>
              <a:t>	*Our Study Abroad Advisors help with 	this.</a:t>
            </a:r>
            <a:endParaRPr lang="en-US" sz="1500" dirty="0">
              <a:solidFill>
                <a:srgbClr val="205639"/>
              </a:solidFill>
              <a:latin typeface="Arial"/>
              <a:cs typeface="Arial"/>
            </a:endParaRPr>
          </a:p>
          <a:p>
            <a:pPr marL="171450" indent="-171450" algn="l">
              <a:lnSpc>
                <a:spcPct val="130000"/>
              </a:lnSpc>
              <a:spcBef>
                <a:spcPts val="0"/>
              </a:spcBef>
              <a:spcAft>
                <a:spcPts val="900"/>
              </a:spcAft>
              <a:buSzPct val="150000"/>
              <a:buFont typeface="Arial" panose="020B0604020202020204" pitchFamily="34" charset="0"/>
              <a:buChar char="•"/>
            </a:pPr>
            <a:r>
              <a:rPr lang="en-US" sz="1500" dirty="0" smtClean="0">
                <a:solidFill>
                  <a:srgbClr val="205639"/>
                </a:solidFill>
                <a:latin typeface="Arial"/>
                <a:cs typeface="Arial"/>
              </a:rPr>
              <a:t>Inform all Faculty </a:t>
            </a:r>
            <a:r>
              <a:rPr lang="en-US" sz="1500" dirty="0">
                <a:solidFill>
                  <a:srgbClr val="205639"/>
                </a:solidFill>
                <a:latin typeface="Arial"/>
                <a:cs typeface="Arial"/>
              </a:rPr>
              <a:t>and TAs </a:t>
            </a:r>
            <a:r>
              <a:rPr lang="en-US" sz="1500" dirty="0" smtClean="0">
                <a:solidFill>
                  <a:srgbClr val="205639"/>
                </a:solidFill>
                <a:latin typeface="Arial"/>
                <a:cs typeface="Arial"/>
              </a:rPr>
              <a:t>about </a:t>
            </a:r>
            <a:r>
              <a:rPr lang="en-US" sz="1500" dirty="0">
                <a:solidFill>
                  <a:srgbClr val="205639"/>
                </a:solidFill>
                <a:latin typeface="Arial"/>
                <a:cs typeface="Arial"/>
              </a:rPr>
              <a:t>the </a:t>
            </a:r>
            <a:r>
              <a:rPr lang="en-US" sz="1500" dirty="0" smtClean="0">
                <a:solidFill>
                  <a:srgbClr val="205639"/>
                </a:solidFill>
                <a:latin typeface="Arial"/>
                <a:cs typeface="Arial"/>
              </a:rPr>
              <a:t>Program and encourage GBA participation in presentations</a:t>
            </a:r>
          </a:p>
          <a:p>
            <a:pPr marL="171450" indent="-171450" algn="l">
              <a:lnSpc>
                <a:spcPct val="130000"/>
              </a:lnSpc>
              <a:spcBef>
                <a:spcPts val="0"/>
              </a:spcBef>
              <a:spcAft>
                <a:spcPts val="900"/>
              </a:spcAft>
              <a:buSzPct val="150000"/>
              <a:buFont typeface="Arial" panose="020B0604020202020204" pitchFamily="34" charset="0"/>
              <a:buChar char="•"/>
            </a:pPr>
            <a:r>
              <a:rPr lang="en-US" sz="1500" dirty="0" smtClean="0">
                <a:solidFill>
                  <a:srgbClr val="205639"/>
                </a:solidFill>
                <a:latin typeface="Arial"/>
                <a:cs typeface="Arial"/>
              </a:rPr>
              <a:t>Include Links </a:t>
            </a:r>
            <a:r>
              <a:rPr lang="en-US" sz="1500" dirty="0">
                <a:solidFill>
                  <a:srgbClr val="205639"/>
                </a:solidFill>
                <a:latin typeface="Arial"/>
                <a:cs typeface="Arial"/>
              </a:rPr>
              <a:t>to </a:t>
            </a:r>
            <a:r>
              <a:rPr lang="en-US" sz="1500" dirty="0" smtClean="0">
                <a:solidFill>
                  <a:srgbClr val="205639"/>
                </a:solidFill>
                <a:latin typeface="Arial"/>
                <a:cs typeface="Arial"/>
              </a:rPr>
              <a:t>Program </a:t>
            </a:r>
            <a:r>
              <a:rPr lang="en-US" sz="1500" dirty="0">
                <a:solidFill>
                  <a:srgbClr val="205639"/>
                </a:solidFill>
                <a:latin typeface="Arial"/>
                <a:cs typeface="Arial"/>
              </a:rPr>
              <a:t>in </a:t>
            </a:r>
            <a:r>
              <a:rPr lang="en-US" sz="1500" dirty="0" smtClean="0">
                <a:solidFill>
                  <a:srgbClr val="205639"/>
                </a:solidFill>
                <a:latin typeface="Arial"/>
                <a:cs typeface="Arial"/>
              </a:rPr>
              <a:t>Signature Line </a:t>
            </a:r>
            <a:r>
              <a:rPr lang="en-US" sz="1500" dirty="0">
                <a:solidFill>
                  <a:srgbClr val="205639"/>
                </a:solidFill>
                <a:latin typeface="Arial"/>
                <a:cs typeface="Arial"/>
              </a:rPr>
              <a:t>on </a:t>
            </a:r>
            <a:r>
              <a:rPr lang="en-US" sz="1500" dirty="0" smtClean="0">
                <a:solidFill>
                  <a:srgbClr val="205639"/>
                </a:solidFill>
                <a:latin typeface="Arial"/>
                <a:cs typeface="Arial"/>
              </a:rPr>
              <a:t>Emails with GBA testimonials</a:t>
            </a:r>
          </a:p>
          <a:p>
            <a:pPr marL="171450" indent="-171450" algn="l">
              <a:lnSpc>
                <a:spcPct val="130000"/>
              </a:lnSpc>
              <a:spcBef>
                <a:spcPts val="0"/>
              </a:spcBef>
              <a:spcAft>
                <a:spcPts val="900"/>
              </a:spcAft>
              <a:buSzPct val="150000"/>
              <a:buFont typeface="Arial" panose="020B0604020202020204" pitchFamily="34" charset="0"/>
              <a:buChar char="•"/>
            </a:pPr>
            <a:r>
              <a:rPr lang="en-US" sz="1500" dirty="0" smtClean="0">
                <a:solidFill>
                  <a:srgbClr val="205639"/>
                </a:solidFill>
                <a:latin typeface="Arial"/>
                <a:cs typeface="Arial"/>
              </a:rPr>
              <a:t> Connect through our social media pages (</a:t>
            </a:r>
            <a:r>
              <a:rPr lang="en-US" sz="1500" dirty="0">
                <a:solidFill>
                  <a:srgbClr val="205639"/>
                </a:solidFill>
                <a:latin typeface="Arial"/>
                <a:cs typeface="Arial"/>
              </a:rPr>
              <a:t>F</a:t>
            </a:r>
            <a:r>
              <a:rPr lang="en-US" sz="1500" dirty="0" smtClean="0">
                <a:solidFill>
                  <a:srgbClr val="205639"/>
                </a:solidFill>
                <a:latin typeface="Arial"/>
                <a:cs typeface="Arial"/>
              </a:rPr>
              <a:t>acebook/Instagram)</a:t>
            </a:r>
            <a:endParaRPr lang="en-US" sz="1500" dirty="0">
              <a:solidFill>
                <a:srgbClr val="205639"/>
              </a:solidFill>
              <a:latin typeface="Arial"/>
              <a:cs typeface="Arial"/>
            </a:endParaRPr>
          </a:p>
        </p:txBody>
      </p:sp>
      <p:pic>
        <p:nvPicPr>
          <p:cNvPr id="12"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77182" y="2242366"/>
            <a:ext cx="3643980" cy="2732985"/>
          </a:xfrm>
          <a:prstGeom prst="rect">
            <a:avLst/>
          </a:prstGeom>
          <a:solidFill>
            <a:srgbClr val="FFFFFF">
              <a:shade val="85000"/>
            </a:srgbClr>
          </a:solidFill>
          <a:ln w="88900" cap="sq">
            <a:solidFill>
              <a:srgbClr val="FFFFFF"/>
            </a:solidFill>
            <a:miter lim="800000"/>
          </a:ln>
          <a:effectLst>
            <a:outerShdw blurRad="55000" dist="18000" dir="5400000" sx="1000" sy="1000" algn="tl" rotWithShape="0">
              <a:srgbClr val="000000">
                <a:alpha val="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972" y="5336177"/>
            <a:ext cx="1219200" cy="1219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171" y="5336177"/>
            <a:ext cx="1219200" cy="1219200"/>
          </a:xfrm>
          <a:prstGeom prst="rect">
            <a:avLst/>
          </a:prstGeom>
        </p:spPr>
      </p:pic>
    </p:spTree>
    <p:extLst>
      <p:ext uri="{BB962C8B-B14F-4D97-AF65-F5344CB8AC3E}">
        <p14:creationId xmlns:p14="http://schemas.microsoft.com/office/powerpoint/2010/main" val="1674959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QEP-Combining Recruitment with Re-entry</a:t>
            </a:r>
            <a:endParaRPr lang="en-US" sz="2200" dirty="0">
              <a:solidFill>
                <a:srgbClr val="FFFFFF"/>
              </a:solidFill>
              <a:latin typeface="Arial"/>
              <a:cs typeface="Aria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9157" y="1395119"/>
            <a:ext cx="5203820" cy="1342921"/>
          </a:xfrm>
          <a:prstGeom prst="rect">
            <a:avLst/>
          </a:prstGeom>
        </p:spPr>
      </p:pic>
      <p:sp>
        <p:nvSpPr>
          <p:cNvPr id="8" name="Title 1"/>
          <p:cNvSpPr txBox="1">
            <a:spLocks/>
          </p:cNvSpPr>
          <p:nvPr/>
        </p:nvSpPr>
        <p:spPr>
          <a:xfrm>
            <a:off x="305291" y="1735176"/>
            <a:ext cx="6859653" cy="523220"/>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solidFill>
                  <a:srgbClr val="0D4832"/>
                </a:solidFill>
                <a:latin typeface="Arial"/>
                <a:cs typeface="Arial"/>
              </a:rPr>
              <a:t>Global Citizens Award</a:t>
            </a:r>
            <a:endParaRPr lang="en-US" sz="1400" dirty="0">
              <a:solidFill>
                <a:srgbClr val="0D4832"/>
              </a:solidFill>
              <a:latin typeface="Arial"/>
              <a:cs typeface="Arial"/>
            </a:endParaRPr>
          </a:p>
          <a:p>
            <a:pPr algn="l"/>
            <a:r>
              <a:rPr lang="en-US" sz="1400" dirty="0" smtClean="0">
                <a:solidFill>
                  <a:srgbClr val="0D4832"/>
                </a:solidFill>
                <a:latin typeface="Arial"/>
                <a:cs typeface="Arial"/>
              </a:rPr>
              <a:t>$2500 award for study abroad</a:t>
            </a:r>
            <a:endParaRPr lang="en-US" sz="1400" dirty="0">
              <a:solidFill>
                <a:srgbClr val="0D4832"/>
              </a:solidFill>
              <a:latin typeface="Arial"/>
              <a:cs typeface="Arial"/>
            </a:endParaRPr>
          </a:p>
        </p:txBody>
      </p:sp>
      <p:sp>
        <p:nvSpPr>
          <p:cNvPr id="9" name="Title 1"/>
          <p:cNvSpPr txBox="1">
            <a:spLocks/>
          </p:cNvSpPr>
          <p:nvPr/>
        </p:nvSpPr>
        <p:spPr>
          <a:xfrm>
            <a:off x="227429" y="2384175"/>
            <a:ext cx="4936754" cy="3462486"/>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200" dirty="0" smtClean="0">
                <a:solidFill>
                  <a:schemeClr val="tx1">
                    <a:lumMod val="50000"/>
                    <a:lumOff val="50000"/>
                  </a:schemeClr>
                </a:solidFill>
                <a:latin typeface="Arial"/>
                <a:cs typeface="Arial"/>
              </a:rPr>
              <a:t>Participation </a:t>
            </a:r>
            <a:r>
              <a:rPr lang="en-US" sz="1200" dirty="0">
                <a:solidFill>
                  <a:schemeClr val="tx1">
                    <a:lumMod val="50000"/>
                    <a:lumOff val="50000"/>
                  </a:schemeClr>
                </a:solidFill>
                <a:latin typeface="Arial"/>
                <a:cs typeface="Arial"/>
              </a:rPr>
              <a:t>in a </a:t>
            </a:r>
            <a:r>
              <a:rPr lang="en-US" sz="1200" dirty="0" smtClean="0">
                <a:solidFill>
                  <a:schemeClr val="tx1">
                    <a:lumMod val="50000"/>
                    <a:lumOff val="50000"/>
                  </a:schemeClr>
                </a:solidFill>
                <a:latin typeface="Arial"/>
                <a:cs typeface="Arial"/>
              </a:rPr>
              <a:t>“Starting </a:t>
            </a:r>
            <a:r>
              <a:rPr lang="en-US" sz="1200" dirty="0">
                <a:solidFill>
                  <a:schemeClr val="tx1">
                    <a:lumMod val="50000"/>
                    <a:lumOff val="50000"/>
                  </a:schemeClr>
                </a:solidFill>
                <a:latin typeface="Arial"/>
                <a:cs typeface="Arial"/>
              </a:rPr>
              <a:t>Your </a:t>
            </a:r>
            <a:r>
              <a:rPr lang="en-US" sz="1200" dirty="0" smtClean="0">
                <a:solidFill>
                  <a:schemeClr val="tx1">
                    <a:lumMod val="50000"/>
                    <a:lumOff val="50000"/>
                  </a:schemeClr>
                </a:solidFill>
                <a:latin typeface="Arial"/>
                <a:cs typeface="Arial"/>
              </a:rPr>
              <a:t>Adventure” </a:t>
            </a:r>
            <a:r>
              <a:rPr lang="en-US" sz="1200" dirty="0">
                <a:solidFill>
                  <a:schemeClr val="tx1">
                    <a:lumMod val="50000"/>
                    <a:lumOff val="50000"/>
                  </a:schemeClr>
                </a:solidFill>
                <a:latin typeface="Arial"/>
                <a:cs typeface="Arial"/>
              </a:rPr>
              <a:t>Workshop</a:t>
            </a:r>
          </a:p>
          <a:p>
            <a:pPr marL="171450" indent="-171450" algn="l">
              <a:spcBef>
                <a:spcPts val="0"/>
              </a:spcBef>
              <a:spcAft>
                <a:spcPts val="900"/>
              </a:spcAft>
              <a:buSzPct val="150000"/>
              <a:buFont typeface="Arial" panose="020B0604020202020204" pitchFamily="34" charset="0"/>
              <a:buChar char="•"/>
            </a:pPr>
            <a:r>
              <a:rPr lang="en-US" sz="1200" dirty="0" smtClean="0">
                <a:solidFill>
                  <a:schemeClr val="tx1">
                    <a:lumMod val="50000"/>
                    <a:lumOff val="50000"/>
                  </a:schemeClr>
                </a:solidFill>
                <a:latin typeface="Arial"/>
                <a:cs typeface="Arial"/>
              </a:rPr>
              <a:t>Attendance </a:t>
            </a:r>
            <a:r>
              <a:rPr lang="en-US" sz="1200" dirty="0">
                <a:solidFill>
                  <a:schemeClr val="tx1">
                    <a:lumMod val="50000"/>
                    <a:lumOff val="50000"/>
                  </a:schemeClr>
                </a:solidFill>
                <a:latin typeface="Arial"/>
                <a:cs typeface="Arial"/>
              </a:rPr>
              <a:t>at 8 different on-campus global events </a:t>
            </a:r>
            <a:endParaRPr lang="en-US" sz="1200" dirty="0" smtClean="0">
              <a:solidFill>
                <a:schemeClr val="tx1">
                  <a:lumMod val="50000"/>
                  <a:lumOff val="50000"/>
                </a:schemeClr>
              </a:solidFill>
              <a:latin typeface="Arial"/>
              <a:cs typeface="Arial"/>
            </a:endParaRPr>
          </a:p>
          <a:p>
            <a:pPr marL="171450" indent="-171450" algn="l">
              <a:spcBef>
                <a:spcPts val="0"/>
              </a:spcBef>
              <a:spcAft>
                <a:spcPts val="900"/>
              </a:spcAft>
              <a:buSzPct val="150000"/>
              <a:buFont typeface="Arial" panose="020B0604020202020204" pitchFamily="34" charset="0"/>
              <a:buChar char="•"/>
            </a:pPr>
            <a:r>
              <a:rPr lang="en-US" sz="1200" dirty="0" smtClean="0">
                <a:solidFill>
                  <a:schemeClr val="tx1">
                    <a:lumMod val="50000"/>
                    <a:lumOff val="50000"/>
                  </a:schemeClr>
                </a:solidFill>
                <a:latin typeface="Arial"/>
                <a:cs typeface="Arial"/>
              </a:rPr>
              <a:t>Two </a:t>
            </a:r>
            <a:r>
              <a:rPr lang="en-US" sz="1200" dirty="0">
                <a:solidFill>
                  <a:schemeClr val="tx1">
                    <a:lumMod val="50000"/>
                    <a:lumOff val="50000"/>
                  </a:schemeClr>
                </a:solidFill>
                <a:latin typeface="Arial"/>
                <a:cs typeface="Arial"/>
              </a:rPr>
              <a:t>different pre-approved globally engaged activities: </a:t>
            </a:r>
          </a:p>
          <a:p>
            <a:pPr algn="l">
              <a:spcBef>
                <a:spcPts val="0"/>
              </a:spcBef>
              <a:spcAft>
                <a:spcPts val="900"/>
              </a:spcAft>
              <a:buSzPct val="220000"/>
            </a:pPr>
            <a:r>
              <a:rPr lang="en-US" sz="1200" dirty="0" smtClean="0">
                <a:solidFill>
                  <a:schemeClr val="tx1">
                    <a:lumMod val="50000"/>
                    <a:lumOff val="50000"/>
                  </a:schemeClr>
                </a:solidFill>
                <a:latin typeface="Arial"/>
                <a:cs typeface="Arial"/>
              </a:rPr>
              <a:t>	• 90 </a:t>
            </a:r>
            <a:r>
              <a:rPr lang="en-US" sz="1200" dirty="0">
                <a:solidFill>
                  <a:schemeClr val="tx1">
                    <a:lumMod val="50000"/>
                    <a:lumOff val="50000"/>
                  </a:schemeClr>
                </a:solidFill>
                <a:latin typeface="Arial"/>
                <a:cs typeface="Arial"/>
              </a:rPr>
              <a:t>contact hours of curricular or co-curricular community </a:t>
            </a:r>
            <a:r>
              <a:rPr lang="en-US" sz="1200" dirty="0" smtClean="0">
                <a:solidFill>
                  <a:schemeClr val="tx1">
                    <a:lumMod val="50000"/>
                    <a:lumOff val="50000"/>
                  </a:schemeClr>
                </a:solidFill>
                <a:latin typeface="Arial"/>
                <a:cs typeface="Arial"/>
              </a:rPr>
              <a:t>	service </a:t>
            </a:r>
            <a:endParaRPr lang="en-US" sz="1200" dirty="0">
              <a:solidFill>
                <a:schemeClr val="tx1">
                  <a:lumMod val="50000"/>
                  <a:lumOff val="50000"/>
                </a:schemeClr>
              </a:solidFill>
              <a:latin typeface="Arial"/>
              <a:cs typeface="Arial"/>
            </a:endParaRPr>
          </a:p>
          <a:p>
            <a:pPr algn="l">
              <a:spcBef>
                <a:spcPts val="0"/>
              </a:spcBef>
              <a:spcAft>
                <a:spcPts val="900"/>
              </a:spcAft>
              <a:buSzPct val="220000"/>
            </a:pPr>
            <a:r>
              <a:rPr lang="en-US" sz="1200" dirty="0" smtClean="0">
                <a:solidFill>
                  <a:schemeClr val="tx1">
                    <a:lumMod val="50000"/>
                    <a:lumOff val="50000"/>
                  </a:schemeClr>
                </a:solidFill>
                <a:latin typeface="Arial"/>
                <a:cs typeface="Arial"/>
              </a:rPr>
              <a:t>	• 90 </a:t>
            </a:r>
            <a:r>
              <a:rPr lang="en-US" sz="1200" dirty="0">
                <a:solidFill>
                  <a:schemeClr val="tx1">
                    <a:lumMod val="50000"/>
                    <a:lumOff val="50000"/>
                  </a:schemeClr>
                </a:solidFill>
                <a:latin typeface="Arial"/>
                <a:cs typeface="Arial"/>
              </a:rPr>
              <a:t>hours of undergraduate research </a:t>
            </a:r>
          </a:p>
          <a:p>
            <a:pPr algn="l">
              <a:spcBef>
                <a:spcPts val="0"/>
              </a:spcBef>
              <a:spcAft>
                <a:spcPts val="900"/>
              </a:spcAft>
              <a:buSzPct val="220000"/>
            </a:pPr>
            <a:r>
              <a:rPr lang="en-US" sz="1200" dirty="0" smtClean="0">
                <a:solidFill>
                  <a:schemeClr val="tx1">
                    <a:lumMod val="50000"/>
                    <a:lumOff val="50000"/>
                  </a:schemeClr>
                </a:solidFill>
                <a:latin typeface="Arial"/>
                <a:cs typeface="Arial"/>
              </a:rPr>
              <a:t>	• </a:t>
            </a:r>
            <a:r>
              <a:rPr lang="en-US" sz="1200" dirty="0">
                <a:solidFill>
                  <a:schemeClr val="tx1">
                    <a:lumMod val="50000"/>
                    <a:lumOff val="50000"/>
                  </a:schemeClr>
                </a:solidFill>
                <a:latin typeface="Arial"/>
                <a:cs typeface="Arial"/>
              </a:rPr>
              <a:t>90 hours of internship </a:t>
            </a:r>
          </a:p>
          <a:p>
            <a:pPr algn="l">
              <a:spcBef>
                <a:spcPts val="0"/>
              </a:spcBef>
              <a:spcAft>
                <a:spcPts val="900"/>
              </a:spcAft>
              <a:buSzPct val="220000"/>
            </a:pPr>
            <a:r>
              <a:rPr lang="en-US" sz="1200" dirty="0" smtClean="0">
                <a:solidFill>
                  <a:schemeClr val="tx1">
                    <a:lumMod val="50000"/>
                    <a:lumOff val="50000"/>
                  </a:schemeClr>
                </a:solidFill>
                <a:latin typeface="Arial"/>
                <a:cs typeface="Arial"/>
              </a:rPr>
              <a:t>	• </a:t>
            </a:r>
            <a:r>
              <a:rPr lang="en-US" sz="1200" b="1" dirty="0">
                <a:solidFill>
                  <a:schemeClr val="tx1">
                    <a:lumMod val="50000"/>
                    <a:lumOff val="50000"/>
                  </a:schemeClr>
                </a:solidFill>
                <a:latin typeface="Arial"/>
                <a:cs typeface="Arial"/>
              </a:rPr>
              <a:t>Short-term USF-sponsored study abroad </a:t>
            </a:r>
            <a:r>
              <a:rPr lang="en-US" sz="1200" b="1" dirty="0" smtClean="0">
                <a:solidFill>
                  <a:schemeClr val="tx1">
                    <a:lumMod val="50000"/>
                    <a:lumOff val="50000"/>
                  </a:schemeClr>
                </a:solidFill>
                <a:latin typeface="Arial"/>
                <a:cs typeface="Arial"/>
              </a:rPr>
              <a:t>experience</a:t>
            </a:r>
            <a:endParaRPr lang="en-US" sz="1200" dirty="0">
              <a:solidFill>
                <a:schemeClr val="tx1">
                  <a:lumMod val="50000"/>
                  <a:lumOff val="50000"/>
                </a:schemeClr>
              </a:solidFill>
              <a:latin typeface="Arial"/>
              <a:cs typeface="Arial"/>
            </a:endParaRPr>
          </a:p>
          <a:p>
            <a:pPr algn="l">
              <a:spcBef>
                <a:spcPts val="0"/>
              </a:spcBef>
              <a:spcAft>
                <a:spcPts val="900"/>
              </a:spcAft>
              <a:buSzPct val="220000"/>
            </a:pPr>
            <a:r>
              <a:rPr lang="en-US" sz="1200" dirty="0" smtClean="0">
                <a:solidFill>
                  <a:schemeClr val="tx1">
                    <a:lumMod val="50000"/>
                    <a:lumOff val="50000"/>
                  </a:schemeClr>
                </a:solidFill>
                <a:latin typeface="Arial"/>
                <a:cs typeface="Arial"/>
              </a:rPr>
              <a:t>	• </a:t>
            </a:r>
            <a:r>
              <a:rPr lang="en-US" sz="1200" dirty="0">
                <a:solidFill>
                  <a:schemeClr val="tx1">
                    <a:lumMod val="50000"/>
                    <a:lumOff val="50000"/>
                  </a:schemeClr>
                </a:solidFill>
                <a:latin typeface="Arial"/>
                <a:cs typeface="Arial"/>
              </a:rPr>
              <a:t>6 credits of Global Citizens </a:t>
            </a:r>
            <a:r>
              <a:rPr lang="en-US" sz="1200" dirty="0" smtClean="0">
                <a:solidFill>
                  <a:schemeClr val="tx1">
                    <a:lumMod val="50000"/>
                    <a:lumOff val="50000"/>
                  </a:schemeClr>
                </a:solidFill>
                <a:latin typeface="Arial"/>
                <a:cs typeface="Arial"/>
              </a:rPr>
              <a:t>coursework</a:t>
            </a:r>
            <a:endParaRPr lang="en-US" sz="1200" dirty="0">
              <a:solidFill>
                <a:schemeClr val="tx1">
                  <a:lumMod val="50000"/>
                  <a:lumOff val="50000"/>
                </a:schemeClr>
              </a:solidFill>
              <a:latin typeface="Arial"/>
              <a:cs typeface="Arial"/>
            </a:endParaRPr>
          </a:p>
          <a:p>
            <a:pPr algn="l">
              <a:spcBef>
                <a:spcPts val="0"/>
              </a:spcBef>
              <a:spcAft>
                <a:spcPts val="900"/>
              </a:spcAft>
              <a:buSzPct val="220000"/>
            </a:pPr>
            <a:r>
              <a:rPr lang="en-US" sz="1200" dirty="0" smtClean="0">
                <a:solidFill>
                  <a:schemeClr val="tx1">
                    <a:lumMod val="50000"/>
                    <a:lumOff val="50000"/>
                  </a:schemeClr>
                </a:solidFill>
                <a:latin typeface="Arial"/>
                <a:cs typeface="Arial"/>
              </a:rPr>
              <a:t>	• </a:t>
            </a:r>
            <a:r>
              <a:rPr lang="en-US" sz="1200" dirty="0">
                <a:solidFill>
                  <a:schemeClr val="tx1">
                    <a:lumMod val="50000"/>
                    <a:lumOff val="50000"/>
                  </a:schemeClr>
                </a:solidFill>
                <a:latin typeface="Arial"/>
                <a:cs typeface="Arial"/>
              </a:rPr>
              <a:t>6 credit hours of foreign language study at the intermediate </a:t>
            </a:r>
            <a:endParaRPr lang="en-US" sz="1200" dirty="0" smtClean="0">
              <a:solidFill>
                <a:schemeClr val="tx1">
                  <a:lumMod val="50000"/>
                  <a:lumOff val="50000"/>
                </a:schemeClr>
              </a:solidFill>
              <a:latin typeface="Arial"/>
              <a:cs typeface="Arial"/>
            </a:endParaRPr>
          </a:p>
          <a:p>
            <a:pPr algn="l">
              <a:spcBef>
                <a:spcPts val="0"/>
              </a:spcBef>
              <a:spcAft>
                <a:spcPts val="900"/>
              </a:spcAft>
              <a:buSzPct val="220000"/>
            </a:pPr>
            <a:r>
              <a:rPr lang="en-US" sz="1200" dirty="0">
                <a:solidFill>
                  <a:schemeClr val="tx1">
                    <a:lumMod val="50000"/>
                    <a:lumOff val="50000"/>
                  </a:schemeClr>
                </a:solidFill>
                <a:latin typeface="Arial"/>
                <a:cs typeface="Arial"/>
              </a:rPr>
              <a:t>	</a:t>
            </a:r>
            <a:r>
              <a:rPr lang="en-US" sz="1200" dirty="0" smtClean="0">
                <a:solidFill>
                  <a:schemeClr val="tx1">
                    <a:lumMod val="50000"/>
                    <a:lumOff val="50000"/>
                  </a:schemeClr>
                </a:solidFill>
                <a:latin typeface="Arial"/>
                <a:cs typeface="Arial"/>
              </a:rPr>
              <a:t>level or higher </a:t>
            </a:r>
            <a:endParaRPr lang="en-US" sz="1200" dirty="0">
              <a:solidFill>
                <a:schemeClr val="tx1">
                  <a:lumMod val="50000"/>
                  <a:lumOff val="50000"/>
                </a:schemeClr>
              </a:solidFill>
              <a:latin typeface="Arial"/>
              <a:cs typeface="Arial"/>
            </a:endParaRPr>
          </a:p>
          <a:p>
            <a:pPr marL="171450" indent="-171450" algn="l">
              <a:spcBef>
                <a:spcPts val="0"/>
              </a:spcBef>
              <a:spcAft>
                <a:spcPts val="900"/>
              </a:spcAft>
              <a:buSzPct val="150000"/>
              <a:buFont typeface="Arial" panose="020B0604020202020204" pitchFamily="34" charset="0"/>
              <a:buChar char="•"/>
            </a:pPr>
            <a:r>
              <a:rPr lang="en-US" sz="1200" dirty="0" smtClean="0">
                <a:solidFill>
                  <a:schemeClr val="tx1">
                    <a:lumMod val="50000"/>
                    <a:lumOff val="50000"/>
                  </a:schemeClr>
                </a:solidFill>
                <a:latin typeface="Arial"/>
                <a:cs typeface="Arial"/>
              </a:rPr>
              <a:t>Reflection </a:t>
            </a:r>
            <a:r>
              <a:rPr lang="en-US" sz="1200" dirty="0">
                <a:solidFill>
                  <a:schemeClr val="tx1">
                    <a:lumMod val="50000"/>
                    <a:lumOff val="50000"/>
                  </a:schemeClr>
                </a:solidFill>
                <a:latin typeface="Arial"/>
                <a:cs typeface="Arial"/>
              </a:rPr>
              <a:t>Essay integrating all selected experiences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603" y="2863819"/>
            <a:ext cx="4045912" cy="2275826"/>
          </a:xfrm>
          <a:prstGeom prst="rect">
            <a:avLst/>
          </a:prstGeom>
        </p:spPr>
      </p:pic>
      <p:sp>
        <p:nvSpPr>
          <p:cNvPr id="5" name="TextBox 4"/>
          <p:cNvSpPr txBox="1"/>
          <p:nvPr/>
        </p:nvSpPr>
        <p:spPr>
          <a:xfrm>
            <a:off x="4903561" y="5229448"/>
            <a:ext cx="4345577" cy="163121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GBA’s are the driving force behind such initiatives</a:t>
            </a:r>
          </a:p>
          <a:p>
            <a:pPr marL="285750" indent="-285750">
              <a:buFont typeface="Arial" panose="020B0604020202020204" pitchFamily="34" charset="0"/>
              <a:buChar char="•"/>
            </a:pPr>
            <a:r>
              <a:rPr lang="en-US" sz="1600" dirty="0" smtClean="0"/>
              <a:t>Provides our students with international and reflective experiences on and off campus</a:t>
            </a:r>
          </a:p>
          <a:p>
            <a:pPr marL="285750" indent="-285750">
              <a:buFont typeface="Arial" panose="020B0604020202020204" pitchFamily="34" charset="0"/>
              <a:buChar char="•"/>
            </a:pPr>
            <a:r>
              <a:rPr lang="en-US" sz="1600" dirty="0" smtClean="0"/>
              <a:t>Great opportunity for peer mentorship from start to finish</a:t>
            </a:r>
            <a:endParaRPr lang="en-US" sz="1600" dirty="0"/>
          </a:p>
        </p:txBody>
      </p:sp>
    </p:spTree>
    <p:extLst>
      <p:ext uri="{BB962C8B-B14F-4D97-AF65-F5344CB8AC3E}">
        <p14:creationId xmlns:p14="http://schemas.microsoft.com/office/powerpoint/2010/main" val="77812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200" dirty="0">
              <a:solidFill>
                <a:srgbClr val="FFFFFF"/>
              </a:solidFill>
              <a:latin typeface="Arial"/>
              <a:cs typeface="Arial"/>
            </a:endParaRPr>
          </a:p>
        </p:txBody>
      </p:sp>
      <p:sp>
        <p:nvSpPr>
          <p:cNvPr id="5" name="TextBox 4"/>
          <p:cNvSpPr txBox="1"/>
          <p:nvPr/>
        </p:nvSpPr>
        <p:spPr>
          <a:xfrm>
            <a:off x="312275" y="402537"/>
            <a:ext cx="7899908" cy="738664"/>
          </a:xfrm>
          <a:prstGeom prst="rect">
            <a:avLst/>
          </a:prstGeom>
          <a:noFill/>
        </p:spPr>
        <p:txBody>
          <a:bodyPr wrap="square" rtlCol="0">
            <a:spAutoFit/>
          </a:bodyPr>
          <a:lstStyle/>
          <a:p>
            <a:r>
              <a:rPr lang="en-US" sz="2400" dirty="0">
                <a:solidFill>
                  <a:srgbClr val="FFFFFF"/>
                </a:solidFill>
                <a:latin typeface="Arial"/>
                <a:cs typeface="Arial"/>
              </a:rPr>
              <a:t>Combining Recruitment with Re-entry</a:t>
            </a:r>
          </a:p>
          <a:p>
            <a:endParaRPr lang="en-US" dirty="0"/>
          </a:p>
        </p:txBody>
      </p:sp>
      <p:sp>
        <p:nvSpPr>
          <p:cNvPr id="10" name="Title 1"/>
          <p:cNvSpPr txBox="1">
            <a:spLocks/>
          </p:cNvSpPr>
          <p:nvPr/>
        </p:nvSpPr>
        <p:spPr>
          <a:xfrm>
            <a:off x="138103" y="1921868"/>
            <a:ext cx="5630388" cy="4278094"/>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400" dirty="0" smtClean="0">
                <a:solidFill>
                  <a:schemeClr val="tx1">
                    <a:lumMod val="50000"/>
                    <a:lumOff val="50000"/>
                  </a:schemeClr>
                </a:solidFill>
                <a:latin typeface="Arial"/>
                <a:cs typeface="Arial"/>
              </a:rPr>
              <a:t>Open social events up to ALL students</a:t>
            </a:r>
            <a:endParaRPr lang="en-US" sz="1400" dirty="0">
              <a:solidFill>
                <a:schemeClr val="tx1">
                  <a:lumMod val="50000"/>
                  <a:lumOff val="50000"/>
                </a:schemeClr>
              </a:solidFill>
              <a:latin typeface="Arial"/>
              <a:cs typeface="Arial"/>
            </a:endParaRPr>
          </a:p>
          <a:p>
            <a:pPr marL="171450" indent="-171450" algn="l">
              <a:spcBef>
                <a:spcPts val="0"/>
              </a:spcBef>
              <a:spcAft>
                <a:spcPts val="900"/>
              </a:spcAft>
              <a:buSzPct val="150000"/>
              <a:buFont typeface="Arial" panose="020B0604020202020204" pitchFamily="34" charset="0"/>
              <a:buChar char="•"/>
            </a:pPr>
            <a:r>
              <a:rPr lang="en-US" sz="1400" dirty="0" smtClean="0">
                <a:solidFill>
                  <a:schemeClr val="tx1">
                    <a:lumMod val="50000"/>
                    <a:lumOff val="50000"/>
                  </a:schemeClr>
                </a:solidFill>
                <a:latin typeface="Arial"/>
                <a:cs typeface="Arial"/>
              </a:rPr>
              <a:t>Seek out external opportunities for GBA’s </a:t>
            </a:r>
          </a:p>
          <a:p>
            <a:pPr algn="l">
              <a:spcBef>
                <a:spcPts val="0"/>
              </a:spcBef>
              <a:spcAft>
                <a:spcPts val="900"/>
              </a:spcAft>
              <a:buSzPct val="150000"/>
            </a:pPr>
            <a:r>
              <a:rPr lang="en-US" sz="1400" dirty="0">
                <a:solidFill>
                  <a:schemeClr val="tx1">
                    <a:lumMod val="50000"/>
                    <a:lumOff val="50000"/>
                  </a:schemeClr>
                </a:solidFill>
                <a:latin typeface="Arial"/>
                <a:cs typeface="Arial"/>
              </a:rPr>
              <a:t> </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TedX</a:t>
            </a:r>
            <a:r>
              <a:rPr lang="en-US" sz="1400" dirty="0" smtClean="0">
                <a:solidFill>
                  <a:schemeClr val="tx1">
                    <a:lumMod val="50000"/>
                    <a:lumOff val="50000"/>
                  </a:schemeClr>
                </a:solidFill>
                <a:latin typeface="Arial"/>
                <a:cs typeface="Arial"/>
              </a:rPr>
              <a:t>, Sporting Events, Parent Weekend</a:t>
            </a:r>
          </a:p>
          <a:p>
            <a:pPr marL="171450" indent="-171450" algn="l">
              <a:spcBef>
                <a:spcPts val="0"/>
              </a:spcBef>
              <a:spcAft>
                <a:spcPts val="900"/>
              </a:spcAft>
              <a:buSzPct val="150000"/>
              <a:buFont typeface="Arial" panose="020B0604020202020204" pitchFamily="34" charset="0"/>
              <a:buChar char="•"/>
            </a:pPr>
            <a:r>
              <a:rPr lang="en-US" sz="1400" dirty="0" smtClean="0">
                <a:solidFill>
                  <a:schemeClr val="tx1">
                    <a:lumMod val="50000"/>
                    <a:lumOff val="50000"/>
                  </a:schemeClr>
                </a:solidFill>
                <a:latin typeface="Arial"/>
                <a:cs typeface="Arial"/>
              </a:rPr>
              <a:t>Creating a PUBLIX experience at larger events</a:t>
            </a:r>
          </a:p>
          <a:p>
            <a:pPr algn="l">
              <a:spcBef>
                <a:spcPts val="0"/>
              </a:spcBef>
              <a:spcAft>
                <a:spcPts val="900"/>
              </a:spcAft>
              <a:buSzPct val="150000"/>
            </a:pPr>
            <a:r>
              <a:rPr lang="en-US" sz="1400" dirty="0" smtClean="0">
                <a:solidFill>
                  <a:schemeClr val="tx1">
                    <a:lumMod val="50000"/>
                    <a:lumOff val="50000"/>
                  </a:schemeClr>
                </a:solidFill>
                <a:latin typeface="Arial"/>
                <a:cs typeface="Arial"/>
              </a:rPr>
              <a:t>	Helps peer mentoring</a:t>
            </a:r>
          </a:p>
          <a:p>
            <a:pPr algn="l">
              <a:spcBef>
                <a:spcPts val="0"/>
              </a:spcBef>
              <a:spcAft>
                <a:spcPts val="900"/>
              </a:spcAft>
              <a:buSzPct val="150000"/>
            </a:pPr>
            <a:r>
              <a:rPr lang="en-US" sz="1400" dirty="0">
                <a:solidFill>
                  <a:schemeClr val="tx1">
                    <a:lumMod val="50000"/>
                    <a:lumOff val="50000"/>
                  </a:schemeClr>
                </a:solidFill>
                <a:latin typeface="Arial"/>
                <a:cs typeface="Arial"/>
              </a:rPr>
              <a:t>	</a:t>
            </a:r>
            <a:r>
              <a:rPr lang="en-US" sz="1400" dirty="0" smtClean="0">
                <a:solidFill>
                  <a:schemeClr val="tx1">
                    <a:lumMod val="50000"/>
                    <a:lumOff val="50000"/>
                  </a:schemeClr>
                </a:solidFill>
                <a:latin typeface="Arial"/>
                <a:cs typeface="Arial"/>
              </a:rPr>
              <a:t>More personal reflection-every story is </a:t>
            </a:r>
          </a:p>
          <a:p>
            <a:pPr algn="l">
              <a:spcBef>
                <a:spcPts val="0"/>
              </a:spcBef>
              <a:spcAft>
                <a:spcPts val="900"/>
              </a:spcAft>
              <a:buSzPct val="150000"/>
            </a:pPr>
            <a:r>
              <a:rPr lang="en-US" sz="1400" dirty="0">
                <a:solidFill>
                  <a:schemeClr val="tx1">
                    <a:lumMod val="50000"/>
                    <a:lumOff val="50000"/>
                  </a:schemeClr>
                </a:solidFill>
                <a:latin typeface="Arial"/>
                <a:cs typeface="Arial"/>
              </a:rPr>
              <a:t>	</a:t>
            </a:r>
            <a:r>
              <a:rPr lang="en-US" sz="1400" dirty="0" smtClean="0">
                <a:solidFill>
                  <a:schemeClr val="tx1">
                    <a:lumMod val="50000"/>
                    <a:lumOff val="50000"/>
                  </a:schemeClr>
                </a:solidFill>
                <a:latin typeface="Arial"/>
                <a:cs typeface="Arial"/>
              </a:rPr>
              <a:t>important</a:t>
            </a:r>
          </a:p>
          <a:p>
            <a:pPr marL="285750" indent="-285750" algn="l">
              <a:spcBef>
                <a:spcPts val="0"/>
              </a:spcBef>
              <a:spcAft>
                <a:spcPts val="900"/>
              </a:spcAft>
              <a:buSzPct val="150000"/>
              <a:buFont typeface="Arial" panose="020B0604020202020204" pitchFamily="34" charset="0"/>
              <a:buChar char="•"/>
            </a:pPr>
            <a:r>
              <a:rPr lang="en-US" sz="1400" dirty="0" smtClean="0">
                <a:solidFill>
                  <a:schemeClr val="tx1">
                    <a:lumMod val="50000"/>
                    <a:lumOff val="50000"/>
                  </a:schemeClr>
                </a:solidFill>
                <a:latin typeface="Arial"/>
                <a:cs typeface="Arial"/>
              </a:rPr>
              <a:t>Allow students to focus on what they are </a:t>
            </a:r>
          </a:p>
          <a:p>
            <a:pPr algn="l">
              <a:spcBef>
                <a:spcPts val="0"/>
              </a:spcBef>
              <a:spcAft>
                <a:spcPts val="900"/>
              </a:spcAft>
              <a:buSzPct val="150000"/>
            </a:pPr>
            <a:r>
              <a:rPr lang="en-US" sz="1400" dirty="0" smtClean="0">
                <a:solidFill>
                  <a:schemeClr val="tx1">
                    <a:lumMod val="50000"/>
                    <a:lumOff val="50000"/>
                  </a:schemeClr>
                </a:solidFill>
                <a:latin typeface="Arial"/>
                <a:cs typeface="Arial"/>
              </a:rPr>
              <a:t>     passionate about:</a:t>
            </a:r>
          </a:p>
          <a:p>
            <a:pPr algn="l">
              <a:spcBef>
                <a:spcPts val="0"/>
              </a:spcBef>
              <a:spcAft>
                <a:spcPts val="900"/>
              </a:spcAft>
              <a:buSzPct val="150000"/>
            </a:pPr>
            <a:r>
              <a:rPr lang="en-US" sz="1400" dirty="0" smtClean="0">
                <a:solidFill>
                  <a:schemeClr val="tx1">
                    <a:lumMod val="50000"/>
                    <a:lumOff val="50000"/>
                  </a:schemeClr>
                </a:solidFill>
                <a:latin typeface="Arial"/>
                <a:cs typeface="Arial"/>
              </a:rPr>
              <a:t>	Diversity Series</a:t>
            </a:r>
          </a:p>
          <a:p>
            <a:pPr algn="l">
              <a:spcBef>
                <a:spcPts val="0"/>
              </a:spcBef>
              <a:spcAft>
                <a:spcPts val="900"/>
              </a:spcAft>
              <a:buSzPct val="150000"/>
            </a:pPr>
            <a:r>
              <a:rPr lang="en-US" sz="1400" dirty="0">
                <a:solidFill>
                  <a:schemeClr val="tx1">
                    <a:lumMod val="50000"/>
                    <a:lumOff val="50000"/>
                  </a:schemeClr>
                </a:solidFill>
                <a:latin typeface="Arial"/>
                <a:cs typeface="Arial"/>
              </a:rPr>
              <a:t>	</a:t>
            </a:r>
            <a:r>
              <a:rPr lang="en-US" sz="1400" dirty="0" smtClean="0">
                <a:solidFill>
                  <a:schemeClr val="tx1">
                    <a:lumMod val="50000"/>
                    <a:lumOff val="50000"/>
                  </a:schemeClr>
                </a:solidFill>
                <a:latin typeface="Arial"/>
                <a:cs typeface="Arial"/>
              </a:rPr>
              <a:t>Scholarships (</a:t>
            </a:r>
            <a:r>
              <a:rPr lang="en-US" sz="1400" dirty="0" err="1" smtClean="0">
                <a:solidFill>
                  <a:schemeClr val="tx1">
                    <a:lumMod val="50000"/>
                    <a:lumOff val="50000"/>
                  </a:schemeClr>
                </a:solidFill>
                <a:latin typeface="Arial"/>
                <a:cs typeface="Arial"/>
              </a:rPr>
              <a:t>Youtube</a:t>
            </a:r>
            <a:r>
              <a:rPr lang="en-US" sz="1400" dirty="0" smtClean="0">
                <a:solidFill>
                  <a:schemeClr val="tx1">
                    <a:lumMod val="50000"/>
                    <a:lumOff val="50000"/>
                  </a:schemeClr>
                </a:solidFill>
                <a:latin typeface="Arial"/>
                <a:cs typeface="Arial"/>
              </a:rPr>
              <a:t>-In Your Shoes)</a:t>
            </a:r>
          </a:p>
          <a:p>
            <a:pPr algn="l">
              <a:spcBef>
                <a:spcPts val="0"/>
              </a:spcBef>
              <a:spcAft>
                <a:spcPts val="900"/>
              </a:spcAft>
              <a:buSzPct val="150000"/>
            </a:pPr>
            <a:r>
              <a:rPr lang="en-US" sz="1400" dirty="0">
                <a:solidFill>
                  <a:schemeClr val="tx1">
                    <a:lumMod val="50000"/>
                    <a:lumOff val="50000"/>
                  </a:schemeClr>
                </a:solidFill>
                <a:latin typeface="Arial"/>
                <a:cs typeface="Arial"/>
              </a:rPr>
              <a:t>	</a:t>
            </a:r>
            <a:r>
              <a:rPr lang="en-US" sz="1400" dirty="0" smtClean="0">
                <a:solidFill>
                  <a:schemeClr val="tx1">
                    <a:lumMod val="50000"/>
                    <a:lumOff val="50000"/>
                  </a:schemeClr>
                </a:solidFill>
                <a:latin typeface="Arial"/>
                <a:cs typeface="Arial"/>
              </a:rPr>
              <a:t>Digital Stories</a:t>
            </a:r>
          </a:p>
          <a:p>
            <a:pPr algn="l">
              <a:spcBef>
                <a:spcPts val="0"/>
              </a:spcBef>
              <a:spcAft>
                <a:spcPts val="900"/>
              </a:spcAft>
              <a:buSzPct val="150000"/>
            </a:pPr>
            <a:r>
              <a:rPr lang="en-US" sz="1400" dirty="0">
                <a:solidFill>
                  <a:schemeClr val="tx1">
                    <a:lumMod val="50000"/>
                    <a:lumOff val="50000"/>
                  </a:schemeClr>
                </a:solidFill>
                <a:latin typeface="Arial"/>
                <a:cs typeface="Arial"/>
              </a:rPr>
              <a:t>	</a:t>
            </a:r>
            <a:r>
              <a:rPr lang="en-US" sz="1400" dirty="0" smtClean="0">
                <a:solidFill>
                  <a:schemeClr val="tx1">
                    <a:lumMod val="50000"/>
                    <a:lumOff val="50000"/>
                  </a:schemeClr>
                </a:solidFill>
                <a:latin typeface="Arial"/>
                <a:cs typeface="Arial"/>
              </a:rPr>
              <a:t>Be open to ideas</a:t>
            </a:r>
            <a:endParaRPr lang="en-US" sz="1400" dirty="0">
              <a:solidFill>
                <a:schemeClr val="tx1">
                  <a:lumMod val="50000"/>
                  <a:lumOff val="50000"/>
                </a:schemeClr>
              </a:solidFill>
              <a:latin typeface="Arial"/>
              <a:cs typeface="Arial"/>
            </a:endParaRPr>
          </a:p>
        </p:txBody>
      </p:sp>
      <p:sp>
        <p:nvSpPr>
          <p:cNvPr id="6" name="TextBox 5"/>
          <p:cNvSpPr txBox="1"/>
          <p:nvPr/>
        </p:nvSpPr>
        <p:spPr>
          <a:xfrm>
            <a:off x="138103" y="1440199"/>
            <a:ext cx="4015885" cy="369332"/>
          </a:xfrm>
          <a:prstGeom prst="rect">
            <a:avLst/>
          </a:prstGeom>
          <a:noFill/>
        </p:spPr>
        <p:txBody>
          <a:bodyPr wrap="square" rtlCol="0">
            <a:spAutoFit/>
          </a:bodyPr>
          <a:lstStyle/>
          <a:p>
            <a:r>
              <a:rPr lang="en-US" dirty="0" smtClean="0"/>
              <a:t>More Examples:</a:t>
            </a:r>
            <a:endParaRPr lang="en-US" dirty="0"/>
          </a:p>
        </p:txBody>
      </p:sp>
      <p:pic>
        <p:nvPicPr>
          <p:cNvPr id="7" name="w8753WSwkGg"/>
          <p:cNvPicPr>
            <a:picLocks noRot="1" noChangeAspect="1"/>
          </p:cNvPicPr>
          <p:nvPr>
            <a:videoFile r:link="rId1"/>
          </p:nvPr>
        </p:nvPicPr>
        <p:blipFill>
          <a:blip r:embed="rId4"/>
          <a:stretch>
            <a:fillRect/>
          </a:stretch>
        </p:blipFill>
        <p:spPr>
          <a:xfrm>
            <a:off x="4169419" y="2569027"/>
            <a:ext cx="4845838" cy="2725784"/>
          </a:xfrm>
          <a:prstGeom prst="rect">
            <a:avLst/>
          </a:prstGeom>
        </p:spPr>
      </p:pic>
    </p:spTree>
    <p:extLst>
      <p:ext uri="{BB962C8B-B14F-4D97-AF65-F5344CB8AC3E}">
        <p14:creationId xmlns:p14="http://schemas.microsoft.com/office/powerpoint/2010/main" val="3715147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 Tanisha Pierrette</a:t>
            </a:r>
            <a:endParaRPr lang="en-US" sz="2200" dirty="0">
              <a:solidFill>
                <a:srgbClr val="FFFFFF"/>
              </a:solidFill>
              <a:latin typeface="Arial"/>
              <a:cs typeface="Arial"/>
            </a:endParaRPr>
          </a:p>
        </p:txBody>
      </p:sp>
      <p:sp>
        <p:nvSpPr>
          <p:cNvPr id="6" name="TextBox 5"/>
          <p:cNvSpPr txBox="1"/>
          <p:nvPr/>
        </p:nvSpPr>
        <p:spPr>
          <a:xfrm>
            <a:off x="381943" y="1603252"/>
            <a:ext cx="7811589"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Senior</a:t>
            </a:r>
          </a:p>
          <a:p>
            <a:pPr marL="285750" indent="-285750">
              <a:buFont typeface="Arial" panose="020B0604020202020204" pitchFamily="34" charset="0"/>
              <a:buChar char="•"/>
            </a:pPr>
            <a:r>
              <a:rPr lang="en-US" sz="2400" dirty="0" smtClean="0"/>
              <a:t>Criminology &amp; International Studies Major</a:t>
            </a:r>
          </a:p>
          <a:p>
            <a:pPr marL="285750" indent="-285750">
              <a:buFont typeface="Arial" panose="020B0604020202020204" pitchFamily="34" charset="0"/>
              <a:buChar char="•"/>
            </a:pPr>
            <a:r>
              <a:rPr lang="en-US" sz="2400" dirty="0" smtClean="0"/>
              <a:t>Studied </a:t>
            </a:r>
            <a:r>
              <a:rPr lang="en-US" sz="2400" dirty="0"/>
              <a:t>abroad in Costa Rica with about 25 </a:t>
            </a:r>
            <a:r>
              <a:rPr lang="en-US" sz="2400" dirty="0" smtClean="0"/>
              <a:t>students</a:t>
            </a:r>
          </a:p>
          <a:p>
            <a:pPr marL="285750" indent="-285750">
              <a:buFont typeface="Arial" panose="020B0604020202020204" pitchFamily="34" charset="0"/>
              <a:buChar char="•"/>
            </a:pPr>
            <a:r>
              <a:rPr lang="en-US" sz="2400" dirty="0" smtClean="0"/>
              <a:t>Her story:</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003" y="2752237"/>
            <a:ext cx="5940540" cy="4105763"/>
          </a:xfrm>
          <a:prstGeom prst="rect">
            <a:avLst/>
          </a:prstGeom>
        </p:spPr>
      </p:pic>
    </p:spTree>
    <p:extLst>
      <p:ext uri="{BB962C8B-B14F-4D97-AF65-F5344CB8AC3E}">
        <p14:creationId xmlns:p14="http://schemas.microsoft.com/office/powerpoint/2010/main" val="147915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842" y="3650828"/>
            <a:ext cx="4346942" cy="289796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Black &amp; Abroad</a:t>
            </a:r>
            <a:endParaRPr lang="en-US" sz="2200" dirty="0">
              <a:solidFill>
                <a:srgbClr val="FFFFFF"/>
              </a:solidFill>
              <a:latin typeface="Arial"/>
              <a:cs typeface="Arial"/>
            </a:endParaRPr>
          </a:p>
        </p:txBody>
      </p:sp>
      <p:sp>
        <p:nvSpPr>
          <p:cNvPr id="5" name="Title 1"/>
          <p:cNvSpPr txBox="1">
            <a:spLocks/>
          </p:cNvSpPr>
          <p:nvPr/>
        </p:nvSpPr>
        <p:spPr>
          <a:xfrm>
            <a:off x="549131" y="1603343"/>
            <a:ext cx="6859653" cy="338554"/>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t>What made Black &amp; Abroad Successful?</a:t>
            </a:r>
          </a:p>
        </p:txBody>
      </p:sp>
      <p:sp>
        <p:nvSpPr>
          <p:cNvPr id="6" name="Title 1"/>
          <p:cNvSpPr txBox="1">
            <a:spLocks/>
          </p:cNvSpPr>
          <p:nvPr/>
        </p:nvSpPr>
        <p:spPr>
          <a:xfrm>
            <a:off x="915405" y="1953440"/>
            <a:ext cx="7258975" cy="1697388"/>
          </a:xfrm>
          <a:prstGeom prst="rect">
            <a:avLst/>
          </a:prstGeom>
        </p:spPr>
        <p:txBody>
          <a:bodyPr vert="horz"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28600" lvl="0" indent="-228600" algn="l">
              <a:buFont typeface="+mj-lt"/>
              <a:buAutoNum type="arabicPeriod"/>
            </a:pPr>
            <a:r>
              <a:rPr lang="en-US" sz="1800" dirty="0"/>
              <a:t>Having a diverse panel that lead to open discussion</a:t>
            </a:r>
          </a:p>
          <a:p>
            <a:pPr marL="228600" lvl="0" indent="-228600" algn="l">
              <a:buFont typeface="+mj-lt"/>
              <a:buAutoNum type="arabicPeriod"/>
            </a:pPr>
            <a:r>
              <a:rPr lang="en-US" sz="1800" dirty="0"/>
              <a:t>Having advisor to answer specific programming questions</a:t>
            </a:r>
          </a:p>
          <a:p>
            <a:pPr marL="228600" lvl="0" indent="-228600" algn="l">
              <a:buFont typeface="+mj-lt"/>
              <a:buAutoNum type="arabicPeriod"/>
            </a:pPr>
            <a:r>
              <a:rPr lang="en-US" sz="1800" dirty="0"/>
              <a:t>Having statistics available</a:t>
            </a:r>
          </a:p>
          <a:p>
            <a:pPr marL="228600" lvl="0" indent="-228600" algn="l">
              <a:buFont typeface="+mj-lt"/>
              <a:buAutoNum type="arabicPeriod"/>
            </a:pPr>
            <a:r>
              <a:rPr lang="en-US" sz="1800" dirty="0"/>
              <a:t>Having food </a:t>
            </a:r>
          </a:p>
          <a:p>
            <a:pPr marL="228600" lvl="0" indent="-228600" algn="l">
              <a:buFont typeface="+mj-lt"/>
              <a:buAutoNum type="arabicPeriod"/>
            </a:pPr>
            <a:r>
              <a:rPr lang="en-US" sz="1800" dirty="0"/>
              <a:t>Not tiptoeing around race, being open and honest that race is a factor  </a:t>
            </a:r>
          </a:p>
          <a:p>
            <a:pPr algn="l">
              <a:lnSpc>
                <a:spcPct val="130000"/>
              </a:lnSpc>
              <a:spcBef>
                <a:spcPts val="0"/>
              </a:spcBef>
              <a:buSzPct val="225000"/>
            </a:pPr>
            <a:r>
              <a:rPr lang="en-US" sz="1100" dirty="0" smtClean="0">
                <a:solidFill>
                  <a:schemeClr val="tx1">
                    <a:lumMod val="50000"/>
                    <a:lumOff val="50000"/>
                  </a:schemeClr>
                </a:solidFill>
                <a:latin typeface="Arial"/>
                <a:cs typeface="Arial"/>
              </a:rPr>
              <a:t>.</a:t>
            </a:r>
          </a:p>
        </p:txBody>
      </p:sp>
    </p:spTree>
    <p:extLst>
      <p:ext uri="{BB962C8B-B14F-4D97-AF65-F5344CB8AC3E}">
        <p14:creationId xmlns:p14="http://schemas.microsoft.com/office/powerpoint/2010/main" val="1864252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83" y="1613391"/>
            <a:ext cx="8913821" cy="519925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6210" y="1613391"/>
            <a:ext cx="2924581" cy="519925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83" y="1613390"/>
            <a:ext cx="8913837" cy="5199252"/>
          </a:xfrm>
          <a:prstGeom prst="rect">
            <a:avLst/>
          </a:prstGeom>
        </p:spPr>
      </p:pic>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FFFF"/>
                </a:solidFill>
                <a:latin typeface="Arial"/>
                <a:cs typeface="Arial"/>
              </a:rPr>
              <a:t>Black &amp; Abroad</a:t>
            </a:r>
            <a:endParaRPr lang="en-US" sz="2400" dirty="0">
              <a:solidFill>
                <a:srgbClr val="FFFFFF"/>
              </a:solidFill>
              <a:latin typeface="Arial"/>
              <a:cs typeface="Arial"/>
            </a:endParaRPr>
          </a:p>
        </p:txBody>
      </p:sp>
      <p:sp>
        <p:nvSpPr>
          <p:cNvPr id="7" name="TextBox 6"/>
          <p:cNvSpPr txBox="1"/>
          <p:nvPr/>
        </p:nvSpPr>
        <p:spPr>
          <a:xfrm rot="20512328">
            <a:off x="34571" y="1772995"/>
            <a:ext cx="2079713" cy="553998"/>
          </a:xfrm>
          <a:prstGeom prst="rect">
            <a:avLst/>
          </a:prstGeom>
          <a:noFill/>
        </p:spPr>
        <p:txBody>
          <a:bodyPr wrap="square" rtlCol="0">
            <a:spAutoFit/>
          </a:bodyPr>
          <a:lstStyle/>
          <a:p>
            <a:pPr algn="ctr"/>
            <a:r>
              <a:rPr lang="en-US" b="1" dirty="0" smtClean="0">
                <a:solidFill>
                  <a:srgbClr val="FF0000"/>
                </a:solidFill>
              </a:rPr>
              <a:t>Result?</a:t>
            </a:r>
          </a:p>
          <a:p>
            <a:pPr algn="ctr"/>
            <a:r>
              <a:rPr lang="en-US" sz="1200" b="1" dirty="0" smtClean="0">
                <a:solidFill>
                  <a:srgbClr val="FF0000"/>
                </a:solidFill>
              </a:rPr>
              <a:t>What do the numbers say?</a:t>
            </a:r>
            <a:endParaRPr lang="en-US" sz="1200" b="1" dirty="0">
              <a:solidFill>
                <a:srgbClr val="FF0000"/>
              </a:solidFill>
            </a:endParaRPr>
          </a:p>
        </p:txBody>
      </p:sp>
      <p:sp>
        <p:nvSpPr>
          <p:cNvPr id="8" name="TextBox 7"/>
          <p:cNvSpPr txBox="1"/>
          <p:nvPr/>
        </p:nvSpPr>
        <p:spPr>
          <a:xfrm>
            <a:off x="131599" y="2840706"/>
            <a:ext cx="321752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National Average vs USF Average </a:t>
            </a:r>
          </a:p>
          <a:p>
            <a:pPr marL="285750" indent="-285750">
              <a:buFont typeface="Arial" panose="020B0604020202020204" pitchFamily="34" charset="0"/>
              <a:buChar char="•"/>
            </a:pPr>
            <a:r>
              <a:rPr lang="en-US" dirty="0" smtClean="0"/>
              <a:t>We had 38 attendees</a:t>
            </a:r>
          </a:p>
          <a:p>
            <a:pPr marL="285750" indent="-285750">
              <a:buFont typeface="Arial" panose="020B0604020202020204" pitchFamily="34" charset="0"/>
              <a:buChar char="•"/>
            </a:pPr>
            <a:r>
              <a:rPr lang="en-US" dirty="0" smtClean="0"/>
              <a:t>4 student studied in Spain the following summer</a:t>
            </a:r>
          </a:p>
          <a:p>
            <a:pPr marL="285750" indent="-285750">
              <a:buFont typeface="Arial" panose="020B0604020202020204" pitchFamily="34" charset="0"/>
              <a:buChar char="•"/>
            </a:pPr>
            <a:endParaRPr lang="en-US" dirty="0"/>
          </a:p>
        </p:txBody>
      </p:sp>
      <p:pic>
        <p:nvPicPr>
          <p:cNvPr id="10"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067663" y="2050685"/>
            <a:ext cx="5950641" cy="3347580"/>
          </a:xfrm>
        </p:spPr>
      </p:pic>
    </p:spTree>
    <p:extLst>
      <p:ext uri="{BB962C8B-B14F-4D97-AF65-F5344CB8AC3E}">
        <p14:creationId xmlns:p14="http://schemas.microsoft.com/office/powerpoint/2010/main" val="424905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Workshop Agenda</a:t>
            </a:r>
            <a:endParaRPr lang="en-US" sz="2200" dirty="0">
              <a:solidFill>
                <a:srgbClr val="FFFFFF"/>
              </a:solidFill>
              <a:latin typeface="Arial"/>
              <a:cs typeface="Arial"/>
            </a:endParaRPr>
          </a:p>
        </p:txBody>
      </p:sp>
      <p:sp>
        <p:nvSpPr>
          <p:cNvPr id="8" name="Title 1"/>
          <p:cNvSpPr txBox="1">
            <a:spLocks/>
          </p:cNvSpPr>
          <p:nvPr/>
        </p:nvSpPr>
        <p:spPr>
          <a:xfrm>
            <a:off x="5957641" y="2404524"/>
            <a:ext cx="6859653" cy="523220"/>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solidFill>
                  <a:srgbClr val="0D4832"/>
                </a:solidFill>
                <a:latin typeface="Arial"/>
                <a:cs typeface="Arial"/>
              </a:rPr>
              <a:t>For Students by Students</a:t>
            </a:r>
          </a:p>
          <a:p>
            <a:pPr algn="l"/>
            <a:r>
              <a:rPr lang="en-US" sz="1400" dirty="0" smtClean="0">
                <a:solidFill>
                  <a:srgbClr val="0D4832"/>
                </a:solidFill>
                <a:latin typeface="Arial"/>
                <a:cs typeface="Arial"/>
              </a:rPr>
              <a:t>Lia Fleming</a:t>
            </a:r>
            <a:endParaRPr lang="en-US" sz="1400" dirty="0">
              <a:solidFill>
                <a:srgbClr val="0D4832"/>
              </a:solidFill>
              <a:latin typeface="Arial"/>
              <a:cs typeface="Arial"/>
            </a:endParaRPr>
          </a:p>
        </p:txBody>
      </p:sp>
      <p:sp>
        <p:nvSpPr>
          <p:cNvPr id="7" name="Title 1"/>
          <p:cNvSpPr txBox="1">
            <a:spLocks/>
          </p:cNvSpPr>
          <p:nvPr/>
        </p:nvSpPr>
        <p:spPr>
          <a:xfrm>
            <a:off x="934837" y="1701894"/>
            <a:ext cx="6859653" cy="307777"/>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solidFill>
                  <a:srgbClr val="0D4832"/>
                </a:solidFill>
                <a:latin typeface="Arial"/>
                <a:cs typeface="Arial"/>
              </a:rPr>
              <a:t>A look at Education Abroad at USF- Chris Haynes</a:t>
            </a:r>
            <a:endParaRPr lang="en-US" sz="1400" dirty="0">
              <a:solidFill>
                <a:srgbClr val="0D4832"/>
              </a:solidFill>
              <a:latin typeface="Arial"/>
              <a:cs typeface="Arial"/>
            </a:endParaRPr>
          </a:p>
        </p:txBody>
      </p:sp>
      <p:sp>
        <p:nvSpPr>
          <p:cNvPr id="11" name="Title 1"/>
          <p:cNvSpPr txBox="1">
            <a:spLocks/>
          </p:cNvSpPr>
          <p:nvPr/>
        </p:nvSpPr>
        <p:spPr>
          <a:xfrm>
            <a:off x="1301112" y="2000121"/>
            <a:ext cx="4164023" cy="1115690"/>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Programs</a:t>
            </a:r>
            <a:endParaRPr lang="en-US" sz="1100" dirty="0">
              <a:solidFill>
                <a:prstClr val="black">
                  <a:lumMod val="50000"/>
                  <a:lumOff val="50000"/>
                </a:prstClr>
              </a:solidFill>
              <a:latin typeface="Arial"/>
              <a:cs typeface="Arial"/>
            </a:endParaRP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Trends</a:t>
            </a:r>
            <a:endParaRPr lang="en-US" sz="1100" dirty="0">
              <a:solidFill>
                <a:prstClr val="black">
                  <a:lumMod val="50000"/>
                  <a:lumOff val="50000"/>
                </a:prstClr>
              </a:solidFill>
              <a:latin typeface="Arial"/>
              <a:cs typeface="Arial"/>
            </a:endParaRP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University &amp; Education Abroad Office goals</a:t>
            </a:r>
            <a:endParaRPr lang="en-US" sz="1100" dirty="0">
              <a:solidFill>
                <a:prstClr val="black">
                  <a:lumMod val="50000"/>
                  <a:lumOff val="50000"/>
                </a:prstClr>
              </a:solidFill>
              <a:latin typeface="Arial"/>
              <a:cs typeface="Arial"/>
            </a:endParaRP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Resources</a:t>
            </a:r>
            <a:endParaRPr lang="en-US" sz="1100" dirty="0">
              <a:solidFill>
                <a:prstClr val="black">
                  <a:lumMod val="50000"/>
                  <a:lumOff val="50000"/>
                </a:prstClr>
              </a:solidFill>
              <a:latin typeface="Arial"/>
              <a:cs typeface="Arial"/>
            </a:endParaRPr>
          </a:p>
        </p:txBody>
      </p:sp>
      <p:sp>
        <p:nvSpPr>
          <p:cNvPr id="14" name="Title 1"/>
          <p:cNvSpPr txBox="1">
            <a:spLocks/>
          </p:cNvSpPr>
          <p:nvPr/>
        </p:nvSpPr>
        <p:spPr>
          <a:xfrm>
            <a:off x="934836" y="3176567"/>
            <a:ext cx="6859653" cy="307777"/>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solidFill>
                  <a:srgbClr val="0D4832"/>
                </a:solidFill>
                <a:latin typeface="Arial"/>
                <a:cs typeface="Arial"/>
              </a:rPr>
              <a:t>A closer look at Study Abroad Ambassador Programs- All</a:t>
            </a:r>
            <a:endParaRPr lang="en-US" sz="1400" dirty="0">
              <a:solidFill>
                <a:srgbClr val="0D4832"/>
              </a:solidFill>
              <a:latin typeface="Arial"/>
              <a:cs typeface="Arial"/>
            </a:endParaRPr>
          </a:p>
        </p:txBody>
      </p:sp>
      <p:sp>
        <p:nvSpPr>
          <p:cNvPr id="15" name="Title 1"/>
          <p:cNvSpPr txBox="1">
            <a:spLocks/>
          </p:cNvSpPr>
          <p:nvPr/>
        </p:nvSpPr>
        <p:spPr>
          <a:xfrm>
            <a:off x="1301113" y="3514270"/>
            <a:ext cx="4164023" cy="1400383"/>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What our program looks like</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Effective training strategies</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Program commitment</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GBA goals vs Education Abroad Office goals</a:t>
            </a:r>
          </a:p>
          <a:p>
            <a:pPr marL="171450" indent="-171450" algn="l">
              <a:spcBef>
                <a:spcPts val="0"/>
              </a:spcBef>
              <a:spcAft>
                <a:spcPts val="900"/>
              </a:spcAft>
              <a:buSzPct val="150000"/>
              <a:buFont typeface="Arial" panose="020B0604020202020204" pitchFamily="34" charset="0"/>
              <a:buChar char="•"/>
            </a:pPr>
            <a:endParaRPr lang="en-US" sz="1100" dirty="0">
              <a:solidFill>
                <a:prstClr val="black">
                  <a:lumMod val="50000"/>
                  <a:lumOff val="50000"/>
                </a:prstClr>
              </a:solidFill>
              <a:latin typeface="Arial"/>
              <a:cs typeface="Aria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971" y="1643315"/>
            <a:ext cx="479867" cy="479867"/>
          </a:xfrm>
          <a:prstGeom prst="rect">
            <a:avLst/>
          </a:prstGeom>
        </p:spPr>
      </p:pic>
      <p:sp>
        <p:nvSpPr>
          <p:cNvPr id="16" name="Title 1"/>
          <p:cNvSpPr txBox="1">
            <a:spLocks/>
          </p:cNvSpPr>
          <p:nvPr/>
        </p:nvSpPr>
        <p:spPr>
          <a:xfrm>
            <a:off x="1029382" y="4701520"/>
            <a:ext cx="6859653" cy="307777"/>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solidFill>
                  <a:srgbClr val="0D4832"/>
                </a:solidFill>
                <a:latin typeface="Arial"/>
                <a:cs typeface="Arial"/>
              </a:rPr>
              <a:t>Student Led Programming- Tanisha Pierrette</a:t>
            </a:r>
            <a:endParaRPr lang="en-US" sz="1400" dirty="0">
              <a:solidFill>
                <a:srgbClr val="0D4832"/>
              </a:solidFill>
              <a:latin typeface="Arial"/>
              <a:cs typeface="Arial"/>
            </a:endParaRPr>
          </a:p>
        </p:txBody>
      </p:sp>
      <p:sp>
        <p:nvSpPr>
          <p:cNvPr id="17" name="Title 1"/>
          <p:cNvSpPr txBox="1">
            <a:spLocks/>
          </p:cNvSpPr>
          <p:nvPr/>
        </p:nvSpPr>
        <p:spPr>
          <a:xfrm>
            <a:off x="1301111" y="5074964"/>
            <a:ext cx="4164023" cy="1115690"/>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Tanisha’s Story</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What makes student led programming successful</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Black &amp; Abroad from start to finish and beyond</a:t>
            </a:r>
          </a:p>
          <a:p>
            <a:pPr marL="171450" indent="-171450" algn="l">
              <a:spcBef>
                <a:spcPts val="0"/>
              </a:spcBef>
              <a:spcAft>
                <a:spcPts val="900"/>
              </a:spcAft>
              <a:buSzPct val="150000"/>
              <a:buFont typeface="Arial" panose="020B0604020202020204" pitchFamily="34" charset="0"/>
              <a:buChar char="•"/>
            </a:pPr>
            <a:endParaRPr lang="en-US" sz="1100" dirty="0">
              <a:solidFill>
                <a:prstClr val="black">
                  <a:lumMod val="50000"/>
                  <a:lumOff val="50000"/>
                </a:prstClr>
              </a:solidFill>
              <a:latin typeface="Arial"/>
              <a:cs typeface="Arial"/>
            </a:endParaRPr>
          </a:p>
        </p:txBody>
      </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190" y="4621308"/>
            <a:ext cx="453656" cy="453656"/>
          </a:xfrm>
          <a:prstGeom prst="rect">
            <a:avLst/>
          </a:prstGeom>
        </p:spPr>
      </p:pic>
      <p:sp>
        <p:nvSpPr>
          <p:cNvPr id="19" name="Title 1"/>
          <p:cNvSpPr txBox="1">
            <a:spLocks/>
          </p:cNvSpPr>
          <p:nvPr/>
        </p:nvSpPr>
        <p:spPr>
          <a:xfrm>
            <a:off x="6040148" y="3005146"/>
            <a:ext cx="2571395" cy="1284967"/>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Lia’s Story</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Program Development</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Student Roles</a:t>
            </a:r>
          </a:p>
          <a:p>
            <a:pPr marL="171450" indent="-171450" algn="l">
              <a:spcBef>
                <a:spcPts val="0"/>
              </a:spcBef>
              <a:spcAft>
                <a:spcPts val="900"/>
              </a:spcAft>
              <a:buSzPct val="150000"/>
              <a:buFont typeface="Arial" panose="020B0604020202020204" pitchFamily="34" charset="0"/>
              <a:buChar char="•"/>
            </a:pPr>
            <a:r>
              <a:rPr lang="en-US" sz="1100" dirty="0" smtClean="0">
                <a:solidFill>
                  <a:prstClr val="black">
                    <a:lumMod val="50000"/>
                    <a:lumOff val="50000"/>
                  </a:prstClr>
                </a:solidFill>
                <a:latin typeface="Arial"/>
                <a:cs typeface="Arial"/>
              </a:rPr>
              <a:t>Program Goals &amp; Objectives – Student Driven</a:t>
            </a:r>
            <a:endParaRPr lang="en-US" sz="1100" dirty="0">
              <a:solidFill>
                <a:prstClr val="black">
                  <a:lumMod val="50000"/>
                  <a:lumOff val="50000"/>
                </a:prstClr>
              </a:solidFill>
              <a:latin typeface="Arial"/>
              <a:cs typeface="Arial"/>
            </a:endParaRPr>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1841" y="4363400"/>
            <a:ext cx="421602" cy="421602"/>
          </a:xfrm>
          <a:prstGeom prst="rect">
            <a:avLst/>
          </a:prstGeom>
        </p:spPr>
      </p:pic>
      <p:sp>
        <p:nvSpPr>
          <p:cNvPr id="2" name="Rectangle 1"/>
          <p:cNvSpPr/>
          <p:nvPr/>
        </p:nvSpPr>
        <p:spPr>
          <a:xfrm>
            <a:off x="6040148" y="4401676"/>
            <a:ext cx="1539204" cy="307777"/>
          </a:xfrm>
          <a:prstGeom prst="rect">
            <a:avLst/>
          </a:prstGeom>
        </p:spPr>
        <p:txBody>
          <a:bodyPr wrap="none">
            <a:spAutoFit/>
          </a:bodyPr>
          <a:lstStyle/>
          <a:p>
            <a:r>
              <a:rPr lang="en-US" sz="1400" dirty="0" smtClean="0">
                <a:solidFill>
                  <a:srgbClr val="0D4832"/>
                </a:solidFill>
                <a:latin typeface="Arial"/>
                <a:cs typeface="Arial"/>
              </a:rPr>
              <a:t>Open Discussion</a:t>
            </a:r>
            <a:endParaRPr lang="en-US" sz="1400" dirty="0">
              <a:solidFill>
                <a:srgbClr val="0D4832"/>
              </a:solidFill>
              <a:latin typeface="Arial"/>
              <a:cs typeface="Arial"/>
            </a:endParaRPr>
          </a:p>
        </p:txBody>
      </p:sp>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134" y="2404524"/>
            <a:ext cx="453656" cy="45365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920" y="3115810"/>
            <a:ext cx="563635" cy="563635"/>
          </a:xfrm>
          <a:prstGeom prst="rect">
            <a:avLst/>
          </a:prstGeom>
        </p:spPr>
      </p:pic>
    </p:spTree>
    <p:extLst>
      <p:ext uri="{BB962C8B-B14F-4D97-AF65-F5344CB8AC3E}">
        <p14:creationId xmlns:p14="http://schemas.microsoft.com/office/powerpoint/2010/main" val="3542521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200" dirty="0">
              <a:solidFill>
                <a:srgbClr val="FFFFFF"/>
              </a:solidFill>
              <a:latin typeface="Arial"/>
              <a:cs typeface="Arial"/>
            </a:endParaRPr>
          </a:p>
        </p:txBody>
      </p:sp>
      <p:sp>
        <p:nvSpPr>
          <p:cNvPr id="5" name="TextBox 4"/>
          <p:cNvSpPr txBox="1"/>
          <p:nvPr/>
        </p:nvSpPr>
        <p:spPr>
          <a:xfrm>
            <a:off x="312275" y="402537"/>
            <a:ext cx="7899908" cy="738664"/>
          </a:xfrm>
          <a:prstGeom prst="rect">
            <a:avLst/>
          </a:prstGeom>
          <a:noFill/>
        </p:spPr>
        <p:txBody>
          <a:bodyPr wrap="square" rtlCol="0">
            <a:spAutoFit/>
          </a:bodyPr>
          <a:lstStyle/>
          <a:p>
            <a:r>
              <a:rPr lang="en-US" sz="2400" dirty="0" smtClean="0">
                <a:solidFill>
                  <a:srgbClr val="FFFFFF"/>
                </a:solidFill>
                <a:latin typeface="Arial"/>
                <a:cs typeface="Arial"/>
              </a:rPr>
              <a:t>What’s Next for Black &amp; Abroad?</a:t>
            </a:r>
            <a:endParaRPr lang="en-US" sz="2400" dirty="0">
              <a:solidFill>
                <a:srgbClr val="FFFFFF"/>
              </a:solidFill>
              <a:latin typeface="Arial"/>
              <a:cs typeface="Arial"/>
            </a:endParaRPr>
          </a:p>
          <a:p>
            <a:endParaRPr lang="en-US" dirty="0"/>
          </a:p>
        </p:txBody>
      </p:sp>
      <p:sp>
        <p:nvSpPr>
          <p:cNvPr id="10" name="Title 1"/>
          <p:cNvSpPr txBox="1">
            <a:spLocks/>
          </p:cNvSpPr>
          <p:nvPr/>
        </p:nvSpPr>
        <p:spPr>
          <a:xfrm>
            <a:off x="112120" y="1549179"/>
            <a:ext cx="4924575" cy="2862322"/>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a:t>New Panel with brand new locations</a:t>
            </a:r>
          </a:p>
          <a:p>
            <a:pPr marL="342900" indent="-342900" algn="l">
              <a:buFont typeface="Arial" panose="020B0604020202020204" pitchFamily="34" charset="0"/>
              <a:buChar char="•"/>
            </a:pPr>
            <a:r>
              <a:rPr lang="en-US" sz="2000" dirty="0"/>
              <a:t>Teaming up with Office of Multicultural Affairs, they can expand our reach on campus, I'm reaching out to the National Pan Hellenic Council, The Department of Africana Studies</a:t>
            </a:r>
          </a:p>
          <a:p>
            <a:pPr marL="342900" indent="-342900" algn="l">
              <a:buFont typeface="Arial" panose="020B0604020202020204" pitchFamily="34" charset="0"/>
              <a:buChar char="•"/>
            </a:pPr>
            <a:r>
              <a:rPr lang="en-US" sz="2000" dirty="0"/>
              <a:t> I'm taking advantage of the committees and delegating task , for both ideas and action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787" y="4103201"/>
            <a:ext cx="5544417" cy="2618197"/>
          </a:xfrm>
          <a:prstGeom prst="rect">
            <a:avLst/>
          </a:prstGeom>
        </p:spPr>
      </p:pic>
    </p:spTree>
    <p:extLst>
      <p:ext uri="{BB962C8B-B14F-4D97-AF65-F5344CB8AC3E}">
        <p14:creationId xmlns:p14="http://schemas.microsoft.com/office/powerpoint/2010/main" val="1637279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200" dirty="0">
              <a:solidFill>
                <a:schemeClr val="bg1"/>
              </a:solidFill>
              <a:latin typeface="Arial"/>
              <a:cs typeface="Arial"/>
            </a:endParaRPr>
          </a:p>
        </p:txBody>
      </p:sp>
      <p:sp>
        <p:nvSpPr>
          <p:cNvPr id="5" name="Title 1"/>
          <p:cNvSpPr txBox="1">
            <a:spLocks/>
          </p:cNvSpPr>
          <p:nvPr/>
        </p:nvSpPr>
        <p:spPr>
          <a:xfrm>
            <a:off x="157245" y="1526412"/>
            <a:ext cx="6859653" cy="400110"/>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t>What makes student lead programing successful?</a:t>
            </a:r>
            <a:endParaRPr lang="en-US" sz="2000" dirty="0">
              <a:latin typeface="Arial"/>
              <a:cs typeface="Arial"/>
            </a:endParaRPr>
          </a:p>
        </p:txBody>
      </p:sp>
      <p:sp>
        <p:nvSpPr>
          <p:cNvPr id="6" name="Title 1"/>
          <p:cNvSpPr txBox="1">
            <a:spLocks/>
          </p:cNvSpPr>
          <p:nvPr/>
        </p:nvSpPr>
        <p:spPr>
          <a:xfrm>
            <a:off x="287383" y="1953440"/>
            <a:ext cx="7886997" cy="4193456"/>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lvl="0" indent="-171450" algn="l">
              <a:buFont typeface="Arial" panose="020B0604020202020204" pitchFamily="34" charset="0"/>
              <a:buChar char="•"/>
            </a:pPr>
            <a:r>
              <a:rPr lang="en-US" sz="1100" dirty="0" smtClean="0">
                <a:solidFill>
                  <a:schemeClr val="tx1">
                    <a:lumMod val="50000"/>
                    <a:lumOff val="50000"/>
                  </a:schemeClr>
                </a:solidFill>
                <a:latin typeface="Arial"/>
                <a:cs typeface="Arial"/>
              </a:rPr>
              <a:t> </a:t>
            </a:r>
            <a:r>
              <a:rPr lang="en-US" sz="1800" dirty="0" smtClean="0"/>
              <a:t>First </a:t>
            </a:r>
            <a:r>
              <a:rPr lang="en-US" sz="1800" dirty="0"/>
              <a:t>and foremost, having support from the education abroad office has to be immense. </a:t>
            </a:r>
          </a:p>
          <a:p>
            <a:pPr lvl="1"/>
            <a:r>
              <a:rPr lang="en-US" sz="1100" dirty="0"/>
              <a:t>Chris from the Education Abroad Office made it clear that he wanted to hear our ideas on how to improve the program. He never just handed us assignments and told us to do it but he would engage us and ask questions.</a:t>
            </a:r>
          </a:p>
          <a:p>
            <a:pPr marL="285750" lvl="0" indent="-285750" algn="l">
              <a:buFont typeface="Arial" panose="020B0604020202020204" pitchFamily="34" charset="0"/>
              <a:buChar char="•"/>
            </a:pPr>
            <a:r>
              <a:rPr lang="en-US" sz="1800" dirty="0"/>
              <a:t>In order for student lead to be successful, student must feel that their ideas matter and are taken into consideration.</a:t>
            </a:r>
          </a:p>
          <a:p>
            <a:pPr lvl="1"/>
            <a:r>
              <a:rPr lang="en-US" sz="1100" dirty="0"/>
              <a:t>If students see an area that lacking and you encourage them and allow them to be creative and take lead, it gives them the tools to develop a great event</a:t>
            </a:r>
          </a:p>
          <a:p>
            <a:pPr marL="285750" lvl="0" indent="-285750" algn="l">
              <a:buFont typeface="Arial" panose="020B0604020202020204" pitchFamily="34" charset="0"/>
              <a:buChar char="•"/>
            </a:pPr>
            <a:r>
              <a:rPr lang="en-US" sz="1800" dirty="0"/>
              <a:t>When Students are responsible for an event, they now have a personal stack in it, they will put more work into it, and they’ll advertise fort it without being asked. The event becomes an extension of them and they will not want to see it fail.</a:t>
            </a:r>
          </a:p>
          <a:p>
            <a:pPr marL="285750" lvl="0" indent="-285750" algn="l">
              <a:buFont typeface="Arial" panose="020B0604020202020204" pitchFamily="34" charset="0"/>
              <a:buChar char="•"/>
            </a:pPr>
            <a:r>
              <a:rPr lang="en-US" sz="1800" dirty="0"/>
              <a:t>In comparison to other events that exist, all they typically have to do is show up and talk about their experience and answer questions, that can get a bit boring and repetitive, which can lead to a lack of motivation.</a:t>
            </a:r>
          </a:p>
          <a:p>
            <a:pPr marL="285750" lvl="0" indent="-285750" algn="l">
              <a:buFont typeface="Arial" panose="020B0604020202020204" pitchFamily="34" charset="0"/>
              <a:buChar char="•"/>
            </a:pPr>
            <a:r>
              <a:rPr lang="en-US" sz="1800" dirty="0"/>
              <a:t>Having a team of other committed students to execute the event</a:t>
            </a:r>
            <a:r>
              <a:rPr lang="en-US" sz="1800" dirty="0" smtClean="0"/>
              <a:t>.</a:t>
            </a:r>
            <a:endParaRPr lang="en-US" sz="1800" dirty="0"/>
          </a:p>
        </p:txBody>
      </p:sp>
      <p:sp>
        <p:nvSpPr>
          <p:cNvPr id="2" name="TextBox 1"/>
          <p:cNvSpPr txBox="1"/>
          <p:nvPr/>
        </p:nvSpPr>
        <p:spPr>
          <a:xfrm>
            <a:off x="381943" y="391886"/>
            <a:ext cx="7792437" cy="523220"/>
          </a:xfrm>
          <a:prstGeom prst="rect">
            <a:avLst/>
          </a:prstGeom>
          <a:noFill/>
        </p:spPr>
        <p:txBody>
          <a:bodyPr wrap="square" rtlCol="0">
            <a:spAutoFit/>
          </a:bodyPr>
          <a:lstStyle/>
          <a:p>
            <a:r>
              <a:rPr lang="en-US" sz="2800" dirty="0" smtClean="0">
                <a:solidFill>
                  <a:schemeClr val="bg1"/>
                </a:solidFill>
              </a:rPr>
              <a:t>Student Led Programming-Tanisha Pierrette</a:t>
            </a:r>
            <a:endParaRPr lang="en-US" sz="2800" dirty="0">
              <a:solidFill>
                <a:schemeClr val="bg1"/>
              </a:solidFill>
            </a:endParaRPr>
          </a:p>
        </p:txBody>
      </p:sp>
    </p:spTree>
    <p:extLst>
      <p:ext uri="{BB962C8B-B14F-4D97-AF65-F5344CB8AC3E}">
        <p14:creationId xmlns:p14="http://schemas.microsoft.com/office/powerpoint/2010/main" val="139106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200" dirty="0">
              <a:solidFill>
                <a:schemeClr val="bg1"/>
              </a:solidFill>
              <a:latin typeface="Arial"/>
              <a:cs typeface="Arial"/>
            </a:endParaRPr>
          </a:p>
        </p:txBody>
      </p:sp>
      <p:sp>
        <p:nvSpPr>
          <p:cNvPr id="2" name="TextBox 1"/>
          <p:cNvSpPr txBox="1"/>
          <p:nvPr/>
        </p:nvSpPr>
        <p:spPr>
          <a:xfrm>
            <a:off x="334662" y="354065"/>
            <a:ext cx="7792437" cy="523220"/>
          </a:xfrm>
          <a:prstGeom prst="rect">
            <a:avLst/>
          </a:prstGeom>
          <a:noFill/>
        </p:spPr>
        <p:txBody>
          <a:bodyPr wrap="square" rtlCol="0">
            <a:spAutoFit/>
          </a:bodyPr>
          <a:lstStyle/>
          <a:p>
            <a:r>
              <a:rPr lang="en-US" sz="2800" dirty="0" smtClean="0">
                <a:solidFill>
                  <a:schemeClr val="bg1"/>
                </a:solidFill>
              </a:rPr>
              <a:t>Closing</a:t>
            </a:r>
            <a:endParaRPr lang="en-US" sz="2800" dirty="0">
              <a:solidFill>
                <a:schemeClr val="bg1"/>
              </a:solidFill>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4763" y="1600200"/>
            <a:ext cx="3735361" cy="4980482"/>
          </a:xfrm>
        </p:spPr>
      </p:pic>
    </p:spTree>
    <p:extLst>
      <p:ext uri="{BB962C8B-B14F-4D97-AF65-F5344CB8AC3E}">
        <p14:creationId xmlns:p14="http://schemas.microsoft.com/office/powerpoint/2010/main" val="1626601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 Lia Fleming</a:t>
            </a:r>
            <a:endParaRPr lang="en-US" sz="2200" dirty="0">
              <a:solidFill>
                <a:srgbClr val="FFFFFF"/>
              </a:solidFill>
              <a:latin typeface="Arial"/>
              <a:cs typeface="Arial"/>
            </a:endParaRPr>
          </a:p>
        </p:txBody>
      </p:sp>
      <p:sp>
        <p:nvSpPr>
          <p:cNvPr id="6" name="TextBox 5"/>
          <p:cNvSpPr txBox="1"/>
          <p:nvPr/>
        </p:nvSpPr>
        <p:spPr>
          <a:xfrm>
            <a:off x="522514" y="2552670"/>
            <a:ext cx="7811589" cy="1938992"/>
          </a:xfrm>
          <a:prstGeom prst="rect">
            <a:avLst/>
          </a:prstGeom>
          <a:noFill/>
        </p:spPr>
        <p:txBody>
          <a:bodyPr wrap="square" rtlCol="0" anchor="t">
            <a:spAutoFit/>
          </a:bodyPr>
          <a:lstStyle/>
          <a:p>
            <a:pPr marL="285750" indent="-285750">
              <a:buFont typeface="Arial" panose="020B0604020202020204" pitchFamily="34" charset="0"/>
              <a:buChar char="•"/>
            </a:pPr>
            <a:r>
              <a:rPr lang="en-US" sz="2400" dirty="0">
                <a:solidFill>
                  <a:prstClr val="black"/>
                </a:solidFill>
              </a:rPr>
              <a:t>Senior</a:t>
            </a:r>
          </a:p>
          <a:p>
            <a:pPr marL="285750" indent="-285750">
              <a:buFont typeface="Arial" panose="020B0604020202020204" pitchFamily="34" charset="0"/>
              <a:buChar char="•"/>
            </a:pPr>
            <a:r>
              <a:rPr lang="en-US" sz="2400" dirty="0">
                <a:solidFill>
                  <a:prstClr val="black"/>
                </a:solidFill>
              </a:rPr>
              <a:t>Health Science Major</a:t>
            </a:r>
          </a:p>
          <a:p>
            <a:pPr marL="285750" indent="-285750">
              <a:buFont typeface="Arial" panose="020B0604020202020204" pitchFamily="34" charset="0"/>
              <a:buChar char="•"/>
            </a:pPr>
            <a:r>
              <a:rPr lang="en-US" sz="2400" dirty="0">
                <a:solidFill>
                  <a:prstClr val="black"/>
                </a:solidFill>
              </a:rPr>
              <a:t>Studied abroad in Florence, Italy</a:t>
            </a:r>
          </a:p>
          <a:p>
            <a:pPr marL="285750" indent="-285750">
              <a:buFont typeface="Arial" panose="020B0604020202020204" pitchFamily="34" charset="0"/>
              <a:buChar char="•"/>
            </a:pPr>
            <a:r>
              <a:rPr lang="en-US" sz="2400" dirty="0">
                <a:solidFill>
                  <a:prstClr val="black"/>
                </a:solidFill>
              </a:rPr>
              <a:t>President of the GloBull Ambassadors</a:t>
            </a:r>
          </a:p>
          <a:p>
            <a:pPr marL="285750" indent="-285750">
              <a:buFont typeface="Arial" panose="020B0604020202020204" pitchFamily="34" charset="0"/>
              <a:buChar char="•"/>
            </a:pPr>
            <a:r>
              <a:rPr lang="en-US" sz="2400" dirty="0">
                <a:solidFill>
                  <a:prstClr val="black"/>
                </a:solidFill>
              </a:rPr>
              <a:t> Her story:</a:t>
            </a:r>
          </a:p>
        </p:txBody>
      </p:sp>
      <p:pic>
        <p:nvPicPr>
          <p:cNvPr id="2" name="Picture 1" descr="22d28d3.jpg"/>
          <p:cNvPicPr>
            <a:picLocks noChangeAspect="1"/>
          </p:cNvPicPr>
          <p:nvPr/>
        </p:nvPicPr>
        <p:blipFill>
          <a:blip r:embed="rId4"/>
          <a:stretch>
            <a:fillRect/>
          </a:stretch>
        </p:blipFill>
        <p:spPr>
          <a:xfrm>
            <a:off x="6721623" y="1646173"/>
            <a:ext cx="2176890" cy="2176890"/>
          </a:xfrm>
          <a:prstGeom prst="rect">
            <a:avLst/>
          </a:prstGeom>
        </p:spPr>
      </p:pic>
    </p:spTree>
    <p:extLst>
      <p:ext uri="{BB962C8B-B14F-4D97-AF65-F5344CB8AC3E}">
        <p14:creationId xmlns:p14="http://schemas.microsoft.com/office/powerpoint/2010/main" val="4253319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 Program Development</a:t>
            </a:r>
            <a:endParaRPr lang="en-US" sz="2200" dirty="0">
              <a:solidFill>
                <a:srgbClr val="FFFFFF"/>
              </a:solidFill>
              <a:latin typeface="Arial"/>
              <a:cs typeface="Arial"/>
            </a:endParaRPr>
          </a:p>
        </p:txBody>
      </p:sp>
      <p:sp>
        <p:nvSpPr>
          <p:cNvPr id="6" name="TextBox 5"/>
          <p:cNvSpPr txBox="1"/>
          <p:nvPr/>
        </p:nvSpPr>
        <p:spPr>
          <a:xfrm>
            <a:off x="522514" y="2042437"/>
            <a:ext cx="7811589" cy="3293209"/>
          </a:xfrm>
          <a:prstGeom prst="rect">
            <a:avLst/>
          </a:prstGeom>
          <a:noFill/>
        </p:spPr>
        <p:txBody>
          <a:bodyPr wrap="square" rtlCol="0">
            <a:spAutoFit/>
          </a:bodyPr>
          <a:lstStyle/>
          <a:p>
            <a:r>
              <a:rPr lang="en-US" sz="1600" dirty="0"/>
              <a:t>Our GloBull Ambassador Executive Board consists of:</a:t>
            </a:r>
          </a:p>
          <a:p>
            <a:pPr marL="285750" lvl="0" indent="-285750">
              <a:buFont typeface="Arial" panose="020B0604020202020204" pitchFamily="34" charset="0"/>
              <a:buChar char="•"/>
            </a:pPr>
            <a:r>
              <a:rPr lang="en-US" sz="1600" dirty="0"/>
              <a:t>President</a:t>
            </a:r>
          </a:p>
          <a:p>
            <a:pPr marL="285750" lvl="0" indent="-285750">
              <a:buFont typeface="Arial" panose="020B0604020202020204" pitchFamily="34" charset="0"/>
              <a:buChar char="•"/>
            </a:pPr>
            <a:r>
              <a:rPr lang="en-US" sz="1600" dirty="0"/>
              <a:t>Vice President</a:t>
            </a:r>
          </a:p>
          <a:p>
            <a:pPr marL="285750" lvl="0" indent="-285750">
              <a:buFont typeface="Arial" panose="020B0604020202020204" pitchFamily="34" charset="0"/>
              <a:buChar char="•"/>
            </a:pPr>
            <a:r>
              <a:rPr lang="en-US" sz="1600" dirty="0"/>
              <a:t>Director of Marketing</a:t>
            </a:r>
          </a:p>
          <a:p>
            <a:pPr marL="285750" lvl="0" indent="-285750">
              <a:buFont typeface="Arial" panose="020B0604020202020204" pitchFamily="34" charset="0"/>
              <a:buChar char="•"/>
            </a:pPr>
            <a:r>
              <a:rPr lang="en-US" sz="1600" dirty="0"/>
              <a:t>Secretary</a:t>
            </a:r>
          </a:p>
          <a:p>
            <a:r>
              <a:rPr lang="en-US" sz="1600" dirty="0"/>
              <a:t> </a:t>
            </a:r>
          </a:p>
          <a:p>
            <a:r>
              <a:rPr lang="en-US" sz="1600" dirty="0"/>
              <a:t>We also have Advisory Subcommittees that work on certain </a:t>
            </a:r>
            <a:r>
              <a:rPr lang="en-US" sz="1600" dirty="0" smtClean="0"/>
              <a:t>initiatives determined </a:t>
            </a:r>
            <a:r>
              <a:rPr lang="en-US" sz="1600" dirty="0"/>
              <a:t>by GloBull </a:t>
            </a:r>
            <a:r>
              <a:rPr lang="en-US" sz="1600" dirty="0" smtClean="0"/>
              <a:t>Ambassadors &amp; Student Program Coordinator:</a:t>
            </a:r>
            <a:endParaRPr lang="en-US" sz="1600" dirty="0"/>
          </a:p>
          <a:p>
            <a:r>
              <a:rPr lang="en-US" sz="1600" dirty="0"/>
              <a:t> </a:t>
            </a:r>
          </a:p>
          <a:p>
            <a:pPr marL="285750" lvl="0" indent="-285750">
              <a:buFont typeface="Arial" panose="020B0604020202020204" pitchFamily="34" charset="0"/>
              <a:buChar char="•"/>
            </a:pPr>
            <a:r>
              <a:rPr lang="en-US" sz="1600" dirty="0"/>
              <a:t>Scholarship </a:t>
            </a:r>
            <a:endParaRPr lang="en-US" sz="1600" dirty="0" smtClean="0"/>
          </a:p>
          <a:p>
            <a:pPr marL="285750" lvl="0" indent="-285750">
              <a:buFont typeface="Arial" panose="020B0604020202020204" pitchFamily="34" charset="0"/>
              <a:buChar char="•"/>
            </a:pPr>
            <a:r>
              <a:rPr lang="en-US" sz="1600" dirty="0" smtClean="0"/>
              <a:t>Program </a:t>
            </a:r>
            <a:r>
              <a:rPr lang="en-US" sz="1600" dirty="0"/>
              <a:t>Development </a:t>
            </a:r>
          </a:p>
          <a:p>
            <a:pPr marL="285750" lvl="0" indent="-285750">
              <a:buFont typeface="Arial" panose="020B0604020202020204" pitchFamily="34" charset="0"/>
              <a:buChar char="•"/>
            </a:pPr>
            <a:r>
              <a:rPr lang="en-US" sz="1600" dirty="0"/>
              <a:t>On Campus Marketing &amp; Outreach</a:t>
            </a:r>
          </a:p>
          <a:p>
            <a:pPr marL="285750" lvl="0" indent="-285750">
              <a:buFont typeface="Arial" panose="020B0604020202020204" pitchFamily="34" charset="0"/>
              <a:buChar char="•"/>
            </a:pPr>
            <a:r>
              <a:rPr lang="en-US" sz="1600" dirty="0" smtClean="0"/>
              <a:t>Member </a:t>
            </a:r>
            <a:r>
              <a:rPr lang="en-US" sz="1600" dirty="0"/>
              <a:t>Engagement </a:t>
            </a:r>
            <a:endParaRPr lang="en-US" sz="2400" dirty="0"/>
          </a:p>
        </p:txBody>
      </p:sp>
      <p:sp>
        <p:nvSpPr>
          <p:cNvPr id="2" name="TextBox 1"/>
          <p:cNvSpPr txBox="1"/>
          <p:nvPr/>
        </p:nvSpPr>
        <p:spPr>
          <a:xfrm>
            <a:off x="522514" y="1672046"/>
            <a:ext cx="7611292" cy="400110"/>
          </a:xfrm>
          <a:prstGeom prst="rect">
            <a:avLst/>
          </a:prstGeom>
          <a:noFill/>
        </p:spPr>
        <p:txBody>
          <a:bodyPr wrap="square" rtlCol="0">
            <a:spAutoFit/>
          </a:bodyPr>
          <a:lstStyle/>
          <a:p>
            <a:r>
              <a:rPr lang="en-US" sz="2000" dirty="0" smtClean="0"/>
              <a:t>Program Structure</a:t>
            </a:r>
            <a:endParaRPr lang="en-US" sz="2000" dirty="0"/>
          </a:p>
        </p:txBody>
      </p:sp>
    </p:spTree>
    <p:extLst>
      <p:ext uri="{BB962C8B-B14F-4D97-AF65-F5344CB8AC3E}">
        <p14:creationId xmlns:p14="http://schemas.microsoft.com/office/powerpoint/2010/main" val="165329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GBA Structure Magnified</a:t>
            </a:r>
            <a:endParaRPr lang="en-US" sz="2200" dirty="0">
              <a:solidFill>
                <a:srgbClr val="FFFFFF"/>
              </a:solidFill>
              <a:latin typeface="Arial"/>
              <a:cs typeface="Arial"/>
            </a:endParaRPr>
          </a:p>
        </p:txBody>
      </p:sp>
      <p:sp>
        <p:nvSpPr>
          <p:cNvPr id="6" name="TextBox 5"/>
          <p:cNvSpPr txBox="1"/>
          <p:nvPr/>
        </p:nvSpPr>
        <p:spPr>
          <a:xfrm>
            <a:off x="381943" y="1763520"/>
            <a:ext cx="7811589" cy="3693319"/>
          </a:xfrm>
          <a:prstGeom prst="rect">
            <a:avLst/>
          </a:prstGeom>
          <a:noFill/>
        </p:spPr>
        <p:txBody>
          <a:bodyPr wrap="square" rtlCol="0">
            <a:spAutoFit/>
          </a:bodyPr>
          <a:lstStyle/>
          <a:p>
            <a:r>
              <a:rPr lang="en-US" dirty="0"/>
              <a:t>We believe that these are vital roles that strengthen our program as a whole. Some aspects include:</a:t>
            </a:r>
          </a:p>
          <a:p>
            <a:r>
              <a:rPr lang="en-US" dirty="0"/>
              <a:t> </a:t>
            </a:r>
          </a:p>
          <a:p>
            <a:r>
              <a:rPr lang="en-US" sz="2000" dirty="0"/>
              <a:t>President</a:t>
            </a:r>
          </a:p>
          <a:p>
            <a:pPr marL="285750" lvl="0" indent="-285750">
              <a:buFont typeface="Arial" panose="020B0604020202020204" pitchFamily="34" charset="0"/>
              <a:buChar char="•"/>
            </a:pPr>
            <a:r>
              <a:rPr lang="en-US" dirty="0"/>
              <a:t>More involvement with other organizations on campus</a:t>
            </a:r>
          </a:p>
          <a:p>
            <a:pPr marL="742950" lvl="1" indent="-285750">
              <a:buFont typeface="Wingdings" panose="05000000000000000000" pitchFamily="2" charset="2"/>
              <a:buChar char="§"/>
            </a:pPr>
            <a:r>
              <a:rPr lang="en-US" dirty="0"/>
              <a:t>These connections will get GloBull Ambassadors to reach out to “other” parts of campus</a:t>
            </a:r>
          </a:p>
          <a:p>
            <a:pPr marL="285750" lvl="0" indent="-285750">
              <a:buFont typeface="Arial" panose="020B0604020202020204" pitchFamily="34" charset="0"/>
              <a:buChar char="•"/>
            </a:pPr>
            <a:r>
              <a:rPr lang="en-US" dirty="0"/>
              <a:t>New initiatives as reflected by the needs of both our GloBull Ambassadors and our students on campus</a:t>
            </a:r>
          </a:p>
          <a:p>
            <a:pPr marL="742950" lvl="1" indent="-285750">
              <a:buFont typeface="Wingdings" panose="05000000000000000000" pitchFamily="2" charset="2"/>
              <a:buChar char="§"/>
            </a:pPr>
            <a:r>
              <a:rPr lang="en-US" dirty="0"/>
              <a:t>Focused on new initiatives to underrepresented groups in study abroad</a:t>
            </a:r>
          </a:p>
          <a:p>
            <a:pPr marL="285750" lvl="0" indent="-285750">
              <a:buFont typeface="Arial" panose="020B0604020202020204" pitchFamily="34" charset="0"/>
              <a:buChar char="•"/>
            </a:pPr>
            <a:r>
              <a:rPr lang="en-US" dirty="0"/>
              <a:t>Provide support for GloBull Ambassadors and also act as a medium to help them gather the resources they need to accomplish their goals</a:t>
            </a:r>
          </a:p>
          <a:p>
            <a:pPr marL="285750" lvl="0" indent="-285750">
              <a:buFont typeface="Arial" panose="020B0604020202020204" pitchFamily="34" charset="0"/>
              <a:buChar char="•"/>
            </a:pPr>
            <a:r>
              <a:rPr lang="en-US" dirty="0"/>
              <a:t>Keep new members involved, as a mentor role</a:t>
            </a:r>
          </a:p>
        </p:txBody>
      </p:sp>
      <p:sp>
        <p:nvSpPr>
          <p:cNvPr id="2" name="TextBox 1"/>
          <p:cNvSpPr txBox="1"/>
          <p:nvPr/>
        </p:nvSpPr>
        <p:spPr>
          <a:xfrm>
            <a:off x="381943" y="1372361"/>
            <a:ext cx="7611292" cy="400110"/>
          </a:xfrm>
          <a:prstGeom prst="rect">
            <a:avLst/>
          </a:prstGeom>
          <a:noFill/>
        </p:spPr>
        <p:txBody>
          <a:bodyPr wrap="square" rtlCol="0">
            <a:spAutoFit/>
          </a:bodyPr>
          <a:lstStyle/>
          <a:p>
            <a:r>
              <a:rPr lang="en-US" sz="2000" dirty="0" smtClean="0"/>
              <a:t>Executive Roles</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771" y="4883331"/>
            <a:ext cx="1854926" cy="1854926"/>
          </a:xfrm>
          <a:prstGeom prst="rect">
            <a:avLst/>
          </a:prstGeom>
        </p:spPr>
      </p:pic>
    </p:spTree>
    <p:extLst>
      <p:ext uri="{BB962C8B-B14F-4D97-AF65-F5344CB8AC3E}">
        <p14:creationId xmlns:p14="http://schemas.microsoft.com/office/powerpoint/2010/main" val="3071447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GBA Structure Magnified</a:t>
            </a:r>
            <a:endParaRPr lang="en-US" sz="2200" dirty="0">
              <a:solidFill>
                <a:srgbClr val="FFFFFF"/>
              </a:solidFill>
              <a:latin typeface="Arial"/>
              <a:cs typeface="Arial"/>
            </a:endParaRPr>
          </a:p>
        </p:txBody>
      </p:sp>
      <p:sp>
        <p:nvSpPr>
          <p:cNvPr id="6" name="TextBox 5"/>
          <p:cNvSpPr txBox="1"/>
          <p:nvPr/>
        </p:nvSpPr>
        <p:spPr>
          <a:xfrm>
            <a:off x="210885" y="2709844"/>
            <a:ext cx="5066675" cy="1938992"/>
          </a:xfrm>
          <a:prstGeom prst="rect">
            <a:avLst/>
          </a:prstGeom>
          <a:noFill/>
        </p:spPr>
        <p:txBody>
          <a:bodyPr wrap="square" rtlCol="0">
            <a:spAutoFit/>
          </a:bodyPr>
          <a:lstStyle/>
          <a:p>
            <a:pPr marL="342900" lvl="0" indent="-342900">
              <a:buFont typeface="Arial" panose="020B0604020202020204" pitchFamily="34" charset="0"/>
              <a:buChar char="•"/>
            </a:pPr>
            <a:r>
              <a:rPr lang="en-US" sz="2000" dirty="0" smtClean="0"/>
              <a:t>Works </a:t>
            </a:r>
            <a:r>
              <a:rPr lang="en-US" sz="2000" dirty="0"/>
              <a:t>on improving and developing the programs that GloBull Ambassadors run</a:t>
            </a:r>
          </a:p>
          <a:p>
            <a:pPr marL="342900" lvl="0" indent="-342900">
              <a:buFont typeface="Arial" panose="020B0604020202020204" pitchFamily="34" charset="0"/>
              <a:buChar char="•"/>
            </a:pPr>
            <a:r>
              <a:rPr lang="en-US" sz="2000" dirty="0"/>
              <a:t>Manages sub-committees and oversees their tasks and initiatives</a:t>
            </a:r>
          </a:p>
          <a:p>
            <a:pPr marL="342900" lvl="0" indent="-342900">
              <a:buFont typeface="Arial" panose="020B0604020202020204" pitchFamily="34" charset="0"/>
              <a:buChar char="•"/>
            </a:pPr>
            <a:r>
              <a:rPr lang="en-US" sz="2000" dirty="0"/>
              <a:t>Organizes the page that GloBull Ambassadors can sign up for event</a:t>
            </a:r>
          </a:p>
        </p:txBody>
      </p:sp>
      <p:sp>
        <p:nvSpPr>
          <p:cNvPr id="2" name="TextBox 1"/>
          <p:cNvSpPr txBox="1"/>
          <p:nvPr/>
        </p:nvSpPr>
        <p:spPr>
          <a:xfrm>
            <a:off x="210885" y="1471991"/>
            <a:ext cx="7611292" cy="707886"/>
          </a:xfrm>
          <a:prstGeom prst="rect">
            <a:avLst/>
          </a:prstGeom>
          <a:noFill/>
        </p:spPr>
        <p:txBody>
          <a:bodyPr wrap="square" rtlCol="0">
            <a:spAutoFit/>
          </a:bodyPr>
          <a:lstStyle/>
          <a:p>
            <a:r>
              <a:rPr lang="en-US" sz="2000" dirty="0" smtClean="0"/>
              <a:t>Executive Roles</a:t>
            </a:r>
          </a:p>
          <a:p>
            <a:r>
              <a:rPr lang="en-US" sz="2000" dirty="0" smtClean="0"/>
              <a:t>Vice President-Caitlin Pike</a:t>
            </a:r>
            <a:endParaRPr lang="en-US" sz="20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24318" b="7330"/>
          <a:stretch/>
        </p:blipFill>
        <p:spPr>
          <a:xfrm>
            <a:off x="4965931" y="1471991"/>
            <a:ext cx="4099693" cy="3346590"/>
          </a:xfrm>
          <a:prstGeom prst="rect">
            <a:avLst/>
          </a:prstGeom>
        </p:spPr>
      </p:pic>
    </p:spTree>
    <p:extLst>
      <p:ext uri="{BB962C8B-B14F-4D97-AF65-F5344CB8AC3E}">
        <p14:creationId xmlns:p14="http://schemas.microsoft.com/office/powerpoint/2010/main" val="3443712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GBA Structure Magnified</a:t>
            </a:r>
            <a:endParaRPr lang="en-US" sz="2200" dirty="0">
              <a:solidFill>
                <a:srgbClr val="FFFFFF"/>
              </a:solidFill>
              <a:latin typeface="Arial"/>
              <a:cs typeface="Arial"/>
            </a:endParaRPr>
          </a:p>
        </p:txBody>
      </p:sp>
      <p:sp>
        <p:nvSpPr>
          <p:cNvPr id="6" name="TextBox 5"/>
          <p:cNvSpPr txBox="1"/>
          <p:nvPr/>
        </p:nvSpPr>
        <p:spPr>
          <a:xfrm>
            <a:off x="113212" y="1802675"/>
            <a:ext cx="5419360" cy="3754874"/>
          </a:xfrm>
          <a:prstGeom prst="rect">
            <a:avLst/>
          </a:prstGeom>
          <a:noFill/>
        </p:spPr>
        <p:txBody>
          <a:bodyPr wrap="square" rtlCol="0">
            <a:spAutoFit/>
          </a:bodyPr>
          <a:lstStyle/>
          <a:p>
            <a:r>
              <a:rPr lang="en-US" dirty="0"/>
              <a:t> </a:t>
            </a:r>
          </a:p>
          <a:p>
            <a:r>
              <a:rPr lang="en-US" sz="2000" dirty="0"/>
              <a:t>Director of Marketing </a:t>
            </a:r>
            <a:r>
              <a:rPr lang="en-US" sz="2000" dirty="0" smtClean="0"/>
              <a:t>– Kathryn Raines</a:t>
            </a:r>
          </a:p>
          <a:p>
            <a:endParaRPr lang="en-US" sz="2000" dirty="0"/>
          </a:p>
          <a:p>
            <a:pPr marL="342900" lvl="0" indent="-342900">
              <a:buFont typeface="Arial" panose="020B0604020202020204" pitchFamily="34" charset="0"/>
              <a:buChar char="•"/>
            </a:pPr>
            <a:r>
              <a:rPr lang="en-US" sz="2000" dirty="0"/>
              <a:t>Markets our events to our student base at USF</a:t>
            </a:r>
          </a:p>
          <a:p>
            <a:pPr marL="342900" lvl="0" indent="-342900">
              <a:buFont typeface="Arial" panose="020B0604020202020204" pitchFamily="34" charset="0"/>
              <a:buChar char="•"/>
            </a:pPr>
            <a:r>
              <a:rPr lang="en-US" sz="2000" dirty="0"/>
              <a:t>Markets our events within the GloBull Ambassador community</a:t>
            </a:r>
          </a:p>
          <a:p>
            <a:pPr marL="342900" lvl="0" indent="-342900">
              <a:buFont typeface="Arial" panose="020B0604020202020204" pitchFamily="34" charset="0"/>
              <a:buChar char="•"/>
            </a:pPr>
            <a:r>
              <a:rPr lang="en-US" sz="2000" dirty="0"/>
              <a:t>Creates a brand for the Ambassadors</a:t>
            </a:r>
          </a:p>
          <a:p>
            <a:pPr marL="342900" lvl="0" indent="-342900">
              <a:buFont typeface="Arial" panose="020B0604020202020204" pitchFamily="34" charset="0"/>
              <a:buChar char="•"/>
            </a:pPr>
            <a:r>
              <a:rPr lang="en-US" sz="2000" dirty="0"/>
              <a:t>Markets to underrepresented groups in study </a:t>
            </a:r>
            <a:r>
              <a:rPr lang="en-US" sz="2000" dirty="0" smtClean="0"/>
              <a:t>abroad</a:t>
            </a:r>
          </a:p>
          <a:p>
            <a:pPr marL="800100" lvl="1" indent="-342900">
              <a:buFont typeface="Arial" panose="020B0604020202020204" pitchFamily="34" charset="0"/>
              <a:buChar char="•"/>
            </a:pPr>
            <a:r>
              <a:rPr lang="en-US" sz="2000" dirty="0" smtClean="0"/>
              <a:t>This requires cooperation with other student orgs, committees and GBA’s</a:t>
            </a:r>
          </a:p>
          <a:p>
            <a:pPr marL="342900" lvl="0" indent="-342900">
              <a:buFont typeface="Arial" panose="020B0604020202020204" pitchFamily="34" charset="0"/>
              <a:buChar char="•"/>
            </a:pPr>
            <a:r>
              <a:rPr lang="en-US" sz="2000" dirty="0" smtClean="0"/>
              <a:t>Most popular subcommittee </a:t>
            </a:r>
            <a:endParaRPr lang="en-US" sz="2000" dirty="0"/>
          </a:p>
        </p:txBody>
      </p:sp>
      <p:sp>
        <p:nvSpPr>
          <p:cNvPr id="2" name="TextBox 1"/>
          <p:cNvSpPr txBox="1"/>
          <p:nvPr/>
        </p:nvSpPr>
        <p:spPr>
          <a:xfrm>
            <a:off x="113212" y="1471991"/>
            <a:ext cx="7611292" cy="400110"/>
          </a:xfrm>
          <a:prstGeom prst="rect">
            <a:avLst/>
          </a:prstGeom>
          <a:noFill/>
        </p:spPr>
        <p:txBody>
          <a:bodyPr wrap="square" rtlCol="0">
            <a:spAutoFit/>
          </a:bodyPr>
          <a:lstStyle/>
          <a:p>
            <a:r>
              <a:rPr lang="en-US" sz="2000" dirty="0" smtClean="0"/>
              <a:t>Executive Roles</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571" y="1872101"/>
            <a:ext cx="3313864" cy="4455931"/>
          </a:xfrm>
          <a:prstGeom prst="rect">
            <a:avLst/>
          </a:prstGeom>
        </p:spPr>
      </p:pic>
    </p:spTree>
    <p:extLst>
      <p:ext uri="{BB962C8B-B14F-4D97-AF65-F5344CB8AC3E}">
        <p14:creationId xmlns:p14="http://schemas.microsoft.com/office/powerpoint/2010/main" val="3746868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GBA Structure Magnified</a:t>
            </a:r>
            <a:endParaRPr lang="en-US" sz="2200" dirty="0">
              <a:solidFill>
                <a:srgbClr val="FFFFFF"/>
              </a:solidFill>
              <a:latin typeface="Arial"/>
              <a:cs typeface="Arial"/>
            </a:endParaRPr>
          </a:p>
        </p:txBody>
      </p:sp>
      <p:sp>
        <p:nvSpPr>
          <p:cNvPr id="6" name="TextBox 5"/>
          <p:cNvSpPr txBox="1"/>
          <p:nvPr/>
        </p:nvSpPr>
        <p:spPr>
          <a:xfrm>
            <a:off x="136614" y="2159484"/>
            <a:ext cx="4962652" cy="2523768"/>
          </a:xfrm>
          <a:prstGeom prst="rect">
            <a:avLst/>
          </a:prstGeom>
          <a:noFill/>
        </p:spPr>
        <p:txBody>
          <a:bodyPr wrap="square" rtlCol="0">
            <a:spAutoFit/>
          </a:bodyPr>
          <a:lstStyle/>
          <a:p>
            <a:r>
              <a:rPr lang="en-US" dirty="0"/>
              <a:t> </a:t>
            </a:r>
          </a:p>
          <a:p>
            <a:r>
              <a:rPr lang="en-US" sz="2000" dirty="0" smtClean="0"/>
              <a:t>Secretary-Hanna Ro</a:t>
            </a:r>
          </a:p>
          <a:p>
            <a:pPr marL="342900" indent="-342900">
              <a:buFont typeface="Arial" panose="020B0604020202020204" pitchFamily="34" charset="0"/>
              <a:buChar char="•"/>
            </a:pPr>
            <a:endParaRPr lang="en-US" sz="2000" dirty="0"/>
          </a:p>
          <a:p>
            <a:pPr marL="342900" lvl="0" indent="-342900">
              <a:buFont typeface="Arial" panose="020B0604020202020204" pitchFamily="34" charset="0"/>
              <a:buChar char="•"/>
            </a:pPr>
            <a:r>
              <a:rPr lang="en-US" sz="2000" dirty="0"/>
              <a:t>Keeps track of hours completed by GloBull Ambassadors</a:t>
            </a:r>
          </a:p>
          <a:p>
            <a:pPr marL="342900" lvl="0" indent="-342900">
              <a:buFont typeface="Arial" panose="020B0604020202020204" pitchFamily="34" charset="0"/>
              <a:buChar char="•"/>
            </a:pPr>
            <a:r>
              <a:rPr lang="en-US" sz="2000" dirty="0"/>
              <a:t>Enhances communication between Ambassadors</a:t>
            </a:r>
          </a:p>
          <a:p>
            <a:pPr marL="342900" lvl="0" indent="-342900">
              <a:buFont typeface="Arial" panose="020B0604020202020204" pitchFamily="34" charset="0"/>
              <a:buChar char="•"/>
            </a:pPr>
            <a:r>
              <a:rPr lang="en-US" sz="2000" dirty="0"/>
              <a:t>Tracks progress and goals of Ambassadors</a:t>
            </a:r>
          </a:p>
        </p:txBody>
      </p:sp>
      <p:sp>
        <p:nvSpPr>
          <p:cNvPr id="2" name="TextBox 1"/>
          <p:cNvSpPr txBox="1"/>
          <p:nvPr/>
        </p:nvSpPr>
        <p:spPr>
          <a:xfrm>
            <a:off x="136614" y="1515655"/>
            <a:ext cx="7611292" cy="400110"/>
          </a:xfrm>
          <a:prstGeom prst="rect">
            <a:avLst/>
          </a:prstGeom>
          <a:noFill/>
        </p:spPr>
        <p:txBody>
          <a:bodyPr wrap="square" rtlCol="0">
            <a:spAutoFit/>
          </a:bodyPr>
          <a:lstStyle/>
          <a:p>
            <a:r>
              <a:rPr lang="en-US" sz="2000" dirty="0" smtClean="0"/>
              <a:t>Executive Roles</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13887" y="2257426"/>
            <a:ext cx="4683035" cy="3512276"/>
          </a:xfrm>
          <a:prstGeom prst="rect">
            <a:avLst/>
          </a:prstGeom>
        </p:spPr>
      </p:pic>
    </p:spTree>
    <p:extLst>
      <p:ext uri="{BB962C8B-B14F-4D97-AF65-F5344CB8AC3E}">
        <p14:creationId xmlns:p14="http://schemas.microsoft.com/office/powerpoint/2010/main" val="641834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Impact</a:t>
            </a:r>
            <a:endParaRPr lang="en-US" sz="2200" dirty="0">
              <a:solidFill>
                <a:srgbClr val="FFFFFF"/>
              </a:solidFill>
              <a:latin typeface="Arial"/>
              <a:cs typeface="Arial"/>
            </a:endParaRPr>
          </a:p>
        </p:txBody>
      </p:sp>
      <p:sp>
        <p:nvSpPr>
          <p:cNvPr id="6" name="TextBox 5"/>
          <p:cNvSpPr txBox="1"/>
          <p:nvPr/>
        </p:nvSpPr>
        <p:spPr>
          <a:xfrm>
            <a:off x="522288" y="2016125"/>
            <a:ext cx="8482249" cy="2215991"/>
          </a:xfrm>
          <a:prstGeom prst="rect">
            <a:avLst/>
          </a:prstGeom>
          <a:noFill/>
        </p:spPr>
        <p:txBody>
          <a:bodyPr wrap="square" rtlCol="0" anchor="t">
            <a:spAutoFit/>
          </a:bodyPr>
          <a:lstStyle/>
          <a:p>
            <a:endParaRPr lang="en-US" dirty="0"/>
          </a:p>
          <a:p>
            <a:r>
              <a:rPr lang="en-US" sz="2000" dirty="0" smtClean="0"/>
              <a:t>Some </a:t>
            </a:r>
            <a:r>
              <a:rPr lang="en-US" sz="2000" dirty="0"/>
              <a:t>of the benefits of student leadership include:</a:t>
            </a:r>
          </a:p>
          <a:p>
            <a:pPr marL="342900" indent="-342900">
              <a:buFont typeface="Arial" panose="020B0604020202020204" pitchFamily="34" charset="0"/>
              <a:buChar char="•"/>
            </a:pPr>
            <a:r>
              <a:rPr lang="en-US" sz="2000" dirty="0"/>
              <a:t> Effective execution and structure to design events for outreach</a:t>
            </a:r>
          </a:p>
          <a:p>
            <a:pPr marL="342900" indent="-342900">
              <a:buFont typeface="Arial" panose="020B0604020202020204" pitchFamily="34" charset="0"/>
              <a:buChar char="•"/>
            </a:pPr>
            <a:r>
              <a:rPr lang="en-US" sz="2000" dirty="0"/>
              <a:t>Student-to-student re-entry efforts </a:t>
            </a:r>
          </a:p>
          <a:p>
            <a:pPr marL="342900" indent="-342900">
              <a:buFont typeface="Arial" panose="020B0604020202020204" pitchFamily="34" charset="0"/>
              <a:buChar char="•"/>
            </a:pPr>
            <a:r>
              <a:rPr lang="en-US" sz="2000" dirty="0"/>
              <a:t>Student-fueled initiatives for </a:t>
            </a:r>
            <a:r>
              <a:rPr lang="en-US" sz="2000" dirty="0" smtClean="0"/>
              <a:t>outreach</a:t>
            </a:r>
          </a:p>
          <a:p>
            <a:pPr marL="342900" indent="-342900">
              <a:buFont typeface="Arial" panose="020B0604020202020204" pitchFamily="34" charset="0"/>
              <a:buChar char="•"/>
            </a:pPr>
            <a:r>
              <a:rPr lang="en-US" sz="2000" dirty="0" smtClean="0"/>
              <a:t>Students </a:t>
            </a:r>
            <a:r>
              <a:rPr lang="en-US" sz="2000" dirty="0"/>
              <a:t>know what students need and we are passionate about peer mentorship.</a:t>
            </a:r>
          </a:p>
        </p:txBody>
      </p:sp>
      <p:sp>
        <p:nvSpPr>
          <p:cNvPr id="2" name="TextBox 1"/>
          <p:cNvSpPr txBox="1"/>
          <p:nvPr/>
        </p:nvSpPr>
        <p:spPr>
          <a:xfrm>
            <a:off x="522514" y="1471991"/>
            <a:ext cx="7611292" cy="400110"/>
          </a:xfrm>
          <a:prstGeom prst="rect">
            <a:avLst/>
          </a:prstGeom>
          <a:noFill/>
        </p:spPr>
        <p:txBody>
          <a:bodyPr wrap="square" rtlCol="0">
            <a:spAutoFit/>
          </a:bodyPr>
          <a:lstStyle/>
          <a:p>
            <a:r>
              <a:rPr lang="en-US" sz="2000" dirty="0"/>
              <a:t>What are some of the benefits of student leadership?</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937" y="4032588"/>
            <a:ext cx="3396343" cy="2547257"/>
          </a:xfrm>
          <a:prstGeom prst="rect">
            <a:avLst/>
          </a:prstGeom>
        </p:spPr>
      </p:pic>
    </p:spTree>
    <p:extLst>
      <p:ext uri="{BB962C8B-B14F-4D97-AF65-F5344CB8AC3E}">
        <p14:creationId xmlns:p14="http://schemas.microsoft.com/office/powerpoint/2010/main" val="2478780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909"/>
            <a:ext cx="9144000" cy="7065818"/>
          </a:xfrm>
          <a:prstGeom prst="rect">
            <a:avLst/>
          </a:prstGeom>
        </p:spPr>
      </p:pic>
    </p:spTree>
    <p:extLst>
      <p:ext uri="{BB962C8B-B14F-4D97-AF65-F5344CB8AC3E}">
        <p14:creationId xmlns:p14="http://schemas.microsoft.com/office/powerpoint/2010/main" val="1934536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Impact</a:t>
            </a:r>
            <a:endParaRPr lang="en-US" sz="2200" dirty="0">
              <a:solidFill>
                <a:srgbClr val="FFFFFF"/>
              </a:solidFill>
              <a:latin typeface="Arial"/>
              <a:cs typeface="Arial"/>
            </a:endParaRPr>
          </a:p>
        </p:txBody>
      </p:sp>
      <p:sp>
        <p:nvSpPr>
          <p:cNvPr id="6" name="TextBox 5"/>
          <p:cNvSpPr txBox="1"/>
          <p:nvPr/>
        </p:nvSpPr>
        <p:spPr>
          <a:xfrm>
            <a:off x="522514" y="2207658"/>
            <a:ext cx="7811589" cy="1200329"/>
          </a:xfrm>
          <a:prstGeom prst="rect">
            <a:avLst/>
          </a:prstGeom>
          <a:noFill/>
        </p:spPr>
        <p:txBody>
          <a:bodyPr wrap="square" rtlCol="0" anchor="t">
            <a:spAutoFit/>
          </a:bodyPr>
          <a:lstStyle/>
          <a:p>
            <a:pPr marL="342900" indent="-342900">
              <a:buFont typeface="Arial" panose="020B0604020202020204" pitchFamily="34" charset="0"/>
              <a:buChar char="•"/>
            </a:pPr>
            <a:r>
              <a:rPr lang="en-US" dirty="0"/>
              <a:t> Student designed events catered to providing community support for re-entry</a:t>
            </a:r>
          </a:p>
          <a:p>
            <a:pPr marL="342900" indent="-342900">
              <a:buFont typeface="Arial" panose="020B0604020202020204" pitchFamily="34" charset="0"/>
              <a:buChar char="•"/>
            </a:pPr>
            <a:r>
              <a:rPr lang="en-US" dirty="0"/>
              <a:t>Executive board support through office hours</a:t>
            </a:r>
          </a:p>
          <a:p>
            <a:pPr marL="342900" indent="-342900">
              <a:buFont typeface="Arial" panose="020B0604020202020204" pitchFamily="34" charset="0"/>
              <a:buChar char="•"/>
            </a:pPr>
            <a:r>
              <a:rPr lang="en-US" dirty="0"/>
              <a:t>Students who have gone through re-entry can mentor those who are currently going through it </a:t>
            </a:r>
          </a:p>
        </p:txBody>
      </p:sp>
      <p:sp>
        <p:nvSpPr>
          <p:cNvPr id="2" name="TextBox 1"/>
          <p:cNvSpPr txBox="1"/>
          <p:nvPr/>
        </p:nvSpPr>
        <p:spPr>
          <a:xfrm>
            <a:off x="522514" y="1471991"/>
            <a:ext cx="7611292" cy="400110"/>
          </a:xfrm>
          <a:prstGeom prst="rect">
            <a:avLst/>
          </a:prstGeom>
          <a:noFill/>
        </p:spPr>
        <p:txBody>
          <a:bodyPr wrap="square" rtlCol="0" anchor="t">
            <a:spAutoFit/>
          </a:bodyPr>
          <a:lstStyle/>
          <a:p>
            <a:r>
              <a:rPr lang="en-US" sz="2000" dirty="0"/>
              <a:t>How does student leadership help with re-entry?</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257" y="3407987"/>
            <a:ext cx="5024846" cy="2826476"/>
          </a:xfrm>
          <a:prstGeom prst="rect">
            <a:avLst/>
          </a:prstGeom>
        </p:spPr>
      </p:pic>
    </p:spTree>
    <p:extLst>
      <p:ext uri="{BB962C8B-B14F-4D97-AF65-F5344CB8AC3E}">
        <p14:creationId xmlns:p14="http://schemas.microsoft.com/office/powerpoint/2010/main" val="1422757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Impact</a:t>
            </a:r>
            <a:endParaRPr lang="en-US" sz="2200" dirty="0">
              <a:solidFill>
                <a:srgbClr val="FFFFFF"/>
              </a:solidFill>
              <a:latin typeface="Arial"/>
              <a:cs typeface="Arial"/>
            </a:endParaRPr>
          </a:p>
        </p:txBody>
      </p:sp>
      <p:sp>
        <p:nvSpPr>
          <p:cNvPr id="6" name="TextBox 5"/>
          <p:cNvSpPr txBox="1"/>
          <p:nvPr/>
        </p:nvSpPr>
        <p:spPr>
          <a:xfrm>
            <a:off x="422365" y="1908499"/>
            <a:ext cx="7811589" cy="1200329"/>
          </a:xfrm>
          <a:prstGeom prst="rect">
            <a:avLst/>
          </a:prstGeom>
          <a:noFill/>
        </p:spPr>
        <p:txBody>
          <a:bodyPr wrap="square" rtlCol="0" anchor="t">
            <a:spAutoFit/>
          </a:bodyPr>
          <a:lstStyle/>
          <a:p>
            <a:pPr marL="285750" indent="-285750">
              <a:buFont typeface="Arial" panose="020B0604020202020204" pitchFamily="34" charset="0"/>
              <a:buChar char="•"/>
            </a:pPr>
            <a:r>
              <a:rPr lang="en-US" dirty="0"/>
              <a:t>We know and understand effective marketing techniques because we have been the audience for marketing in college</a:t>
            </a:r>
          </a:p>
          <a:p>
            <a:pPr marL="285750" indent="-285750">
              <a:buFont typeface="Arial" panose="020B0604020202020204" pitchFamily="34" charset="0"/>
              <a:buChar char="•"/>
            </a:pPr>
            <a:r>
              <a:rPr lang="en-US" dirty="0"/>
              <a:t>We can cater to the needs of our student body </a:t>
            </a:r>
          </a:p>
          <a:p>
            <a:pPr marL="285750" indent="-285750">
              <a:buFont typeface="Arial" panose="020B0604020202020204" pitchFamily="34" charset="0"/>
              <a:buChar char="•"/>
            </a:pPr>
            <a:r>
              <a:rPr lang="en-US" dirty="0"/>
              <a:t>We can identify and invest in the passion of our GloBull Ambassadors </a:t>
            </a:r>
          </a:p>
        </p:txBody>
      </p:sp>
      <p:sp>
        <p:nvSpPr>
          <p:cNvPr id="2" name="TextBox 1"/>
          <p:cNvSpPr txBox="1"/>
          <p:nvPr/>
        </p:nvSpPr>
        <p:spPr>
          <a:xfrm>
            <a:off x="522514" y="1471991"/>
            <a:ext cx="7611292" cy="400110"/>
          </a:xfrm>
          <a:prstGeom prst="rect">
            <a:avLst/>
          </a:prstGeom>
          <a:noFill/>
        </p:spPr>
        <p:txBody>
          <a:bodyPr wrap="square" rtlCol="0">
            <a:spAutoFit/>
          </a:bodyPr>
          <a:lstStyle/>
          <a:p>
            <a:r>
              <a:rPr lang="en-US" sz="2000" dirty="0"/>
              <a:t>How does this affect our outreach dynamic?</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9" y="3145226"/>
            <a:ext cx="3581134" cy="22976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128" y="4294727"/>
            <a:ext cx="2640472" cy="264047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7642" y="3274423"/>
            <a:ext cx="2869781" cy="286978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0259" y="3976758"/>
            <a:ext cx="2589505" cy="2589505"/>
          </a:xfrm>
          <a:prstGeom prst="rect">
            <a:avLst/>
          </a:prstGeom>
        </p:spPr>
      </p:pic>
    </p:spTree>
    <p:extLst>
      <p:ext uri="{BB962C8B-B14F-4D97-AF65-F5344CB8AC3E}">
        <p14:creationId xmlns:p14="http://schemas.microsoft.com/office/powerpoint/2010/main" val="1545460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Impact</a:t>
            </a:r>
            <a:endParaRPr lang="en-US" sz="2200" dirty="0">
              <a:solidFill>
                <a:srgbClr val="FFFFFF"/>
              </a:solidFill>
              <a:latin typeface="Arial"/>
              <a:cs typeface="Arial"/>
            </a:endParaRPr>
          </a:p>
        </p:txBody>
      </p:sp>
      <p:sp>
        <p:nvSpPr>
          <p:cNvPr id="6" name="TextBox 5"/>
          <p:cNvSpPr txBox="1"/>
          <p:nvPr/>
        </p:nvSpPr>
        <p:spPr>
          <a:xfrm>
            <a:off x="381943" y="2268617"/>
            <a:ext cx="7811589" cy="923330"/>
          </a:xfrm>
          <a:prstGeom prst="rect">
            <a:avLst/>
          </a:prstGeom>
          <a:noFill/>
        </p:spPr>
        <p:txBody>
          <a:bodyPr wrap="square" rtlCol="0">
            <a:spAutoFit/>
          </a:bodyPr>
          <a:lstStyle/>
          <a:p>
            <a:r>
              <a:rPr lang="en-US" dirty="0" smtClean="0"/>
              <a:t>To </a:t>
            </a:r>
            <a:r>
              <a:rPr lang="en-US" dirty="0"/>
              <a:t>create a sustainable and self-sufficient ambassador program that is integrated to our student body needs. We </a:t>
            </a:r>
            <a:r>
              <a:rPr lang="en-US" dirty="0" smtClean="0"/>
              <a:t>plan </a:t>
            </a:r>
            <a:r>
              <a:rPr lang="en-US" dirty="0"/>
              <a:t>to have a heavy focus on re-entry program, which will assist with our outreach efforts through reflection. </a:t>
            </a:r>
          </a:p>
        </p:txBody>
      </p:sp>
      <p:sp>
        <p:nvSpPr>
          <p:cNvPr id="2" name="TextBox 1"/>
          <p:cNvSpPr txBox="1"/>
          <p:nvPr/>
        </p:nvSpPr>
        <p:spPr>
          <a:xfrm>
            <a:off x="381943" y="1672046"/>
            <a:ext cx="7611292" cy="400110"/>
          </a:xfrm>
          <a:prstGeom prst="rect">
            <a:avLst/>
          </a:prstGeom>
          <a:noFill/>
        </p:spPr>
        <p:txBody>
          <a:bodyPr wrap="square" rtlCol="0">
            <a:spAutoFit/>
          </a:bodyPr>
          <a:lstStyle/>
          <a:p>
            <a:r>
              <a:rPr lang="en-US" sz="2000" dirty="0" smtClean="0"/>
              <a:t>What does the future look like for GBA’s at USF?</a:t>
            </a:r>
            <a:endParaRPr lang="en-US" sz="2000" dirty="0"/>
          </a:p>
        </p:txBody>
      </p:sp>
      <p:sp>
        <p:nvSpPr>
          <p:cNvPr id="5" name="TextBox 4"/>
          <p:cNvSpPr txBox="1"/>
          <p:nvPr/>
        </p:nvSpPr>
        <p:spPr>
          <a:xfrm>
            <a:off x="381942" y="3408120"/>
            <a:ext cx="7811589" cy="369332"/>
          </a:xfrm>
          <a:prstGeom prst="rect">
            <a:avLst/>
          </a:prstGeom>
          <a:noFill/>
        </p:spPr>
        <p:txBody>
          <a:bodyPr wrap="square" rtlCol="0">
            <a:spAutoFit/>
          </a:bodyPr>
          <a:lstStyle/>
          <a:p>
            <a:r>
              <a:rPr lang="en-US" dirty="0" smtClean="0"/>
              <a:t>Insert student mock 5 year plan</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380" y="4442458"/>
            <a:ext cx="2937620" cy="22990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7384" y="4442458"/>
            <a:ext cx="2937620" cy="22990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42458"/>
            <a:ext cx="2926009" cy="2299010"/>
          </a:xfrm>
          <a:prstGeom prst="rect">
            <a:avLst/>
          </a:prstGeom>
        </p:spPr>
      </p:pic>
    </p:spTree>
    <p:extLst>
      <p:ext uri="{BB962C8B-B14F-4D97-AF65-F5344CB8AC3E}">
        <p14:creationId xmlns:p14="http://schemas.microsoft.com/office/powerpoint/2010/main" val="403269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551363" y="5674899"/>
            <a:ext cx="4592637" cy="830997"/>
          </a:xfrm>
          <a:prstGeom prst="rect">
            <a:avLst/>
          </a:prstGeom>
        </p:spPr>
        <p:txBody>
          <a:bodyPr vert="horz" wrap="square" lIns="91440" tIns="45720" rIns="91440" bIns="45720" rtlCol="0" anchor="t" anchorCtr="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205639"/>
                </a:solidFill>
                <a:latin typeface="Arial"/>
                <a:cs typeface="Arial"/>
              </a:rPr>
              <a:t>THANK YOU FOR YOUR PARTICIPATION</a:t>
            </a:r>
          </a:p>
          <a:p>
            <a:endParaRPr lang="en-US" sz="1600" dirty="0">
              <a:solidFill>
                <a:srgbClr val="205639"/>
              </a:solidFill>
              <a:latin typeface="Arial"/>
              <a:cs typeface="Arial"/>
            </a:endParaRPr>
          </a:p>
          <a:p>
            <a:endParaRPr lang="en-US" sz="1600" dirty="0">
              <a:solidFill>
                <a:srgbClr val="205639"/>
              </a:solidFill>
              <a:latin typeface="Arial"/>
              <a:cs typeface="Arial"/>
            </a:endParaRPr>
          </a:p>
        </p:txBody>
      </p:sp>
      <p:pic>
        <p:nvPicPr>
          <p:cNvPr id="7" name="Picture 6" descr="V-World-green.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424" y="5345186"/>
            <a:ext cx="1557380" cy="1385075"/>
          </a:xfrm>
          <a:prstGeom prst="rect">
            <a:avLst/>
          </a:prstGeom>
        </p:spPr>
      </p:pic>
      <p:sp>
        <p:nvSpPr>
          <p:cNvPr id="2" name="TextBox 1"/>
          <p:cNvSpPr txBox="1"/>
          <p:nvPr/>
        </p:nvSpPr>
        <p:spPr>
          <a:xfrm>
            <a:off x="2403565" y="2168434"/>
            <a:ext cx="6113417" cy="707886"/>
          </a:xfrm>
          <a:prstGeom prst="rect">
            <a:avLst/>
          </a:prstGeom>
          <a:noFill/>
        </p:spPr>
        <p:txBody>
          <a:bodyPr wrap="square" rtlCol="0">
            <a:spAutoFit/>
          </a:bodyPr>
          <a:lstStyle/>
          <a:p>
            <a:r>
              <a:rPr lang="en-US" sz="4000" dirty="0" smtClean="0">
                <a:solidFill>
                  <a:schemeClr val="bg1"/>
                </a:solidFill>
              </a:rPr>
              <a:t>OPEN DISCUSSION </a:t>
            </a:r>
            <a:endParaRPr lang="en-US" sz="4000" dirty="0">
              <a:solidFill>
                <a:schemeClr val="bg1"/>
              </a:solidFill>
            </a:endParaRPr>
          </a:p>
        </p:txBody>
      </p:sp>
    </p:spTree>
    <p:extLst>
      <p:ext uri="{BB962C8B-B14F-4D97-AF65-F5344CB8AC3E}">
        <p14:creationId xmlns:p14="http://schemas.microsoft.com/office/powerpoint/2010/main" val="1503526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STRATEGIC PLAN METRICS</a:t>
            </a:r>
            <a:endParaRPr lang="en-US" sz="2200" dirty="0">
              <a:solidFill>
                <a:srgbClr val="FFFFFF"/>
              </a:solidFill>
              <a:latin typeface="Arial"/>
              <a:cs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49" t="8117" r="4767"/>
          <a:stretch/>
        </p:blipFill>
        <p:spPr>
          <a:xfrm>
            <a:off x="34833" y="2159726"/>
            <a:ext cx="9065623" cy="3679834"/>
          </a:xfrm>
          <a:prstGeom prst="rect">
            <a:avLst/>
          </a:prstGeom>
        </p:spPr>
      </p:pic>
      <p:sp>
        <p:nvSpPr>
          <p:cNvPr id="3" name="TextBox 2"/>
          <p:cNvSpPr txBox="1"/>
          <p:nvPr/>
        </p:nvSpPr>
        <p:spPr>
          <a:xfrm>
            <a:off x="2569029" y="1654628"/>
            <a:ext cx="5390606" cy="369332"/>
          </a:xfrm>
          <a:prstGeom prst="rect">
            <a:avLst/>
          </a:prstGeom>
          <a:noFill/>
        </p:spPr>
        <p:txBody>
          <a:bodyPr wrap="square" rtlCol="0">
            <a:spAutoFit/>
          </a:bodyPr>
          <a:lstStyle/>
          <a:p>
            <a:r>
              <a:rPr lang="en-US" dirty="0" smtClean="0"/>
              <a:t>Undergraduate Trends at USF</a:t>
            </a:r>
            <a:endParaRPr lang="en-US" dirty="0"/>
          </a:p>
        </p:txBody>
      </p:sp>
    </p:spTree>
    <p:extLst>
      <p:ext uri="{BB962C8B-B14F-4D97-AF65-F5344CB8AC3E}">
        <p14:creationId xmlns:p14="http://schemas.microsoft.com/office/powerpoint/2010/main" val="576064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USF TAMPA STUDY ABROAD PARTICIPATION BY COLLEGE (PRELIMINARY)</a:t>
            </a:r>
            <a:endParaRPr lang="en-US" sz="2200" dirty="0">
              <a:solidFill>
                <a:srgbClr val="FFFFFF"/>
              </a:solidFill>
              <a:latin typeface="Arial"/>
              <a:cs typeface="Aria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800" t="5353" r="12535" b="6690"/>
          <a:stretch/>
        </p:blipFill>
        <p:spPr>
          <a:xfrm>
            <a:off x="192608" y="1523980"/>
            <a:ext cx="6070169" cy="517874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28182"/>
          <a:stretch/>
        </p:blipFill>
        <p:spPr>
          <a:xfrm>
            <a:off x="7127111" y="4783271"/>
            <a:ext cx="1783975" cy="1919454"/>
          </a:xfrm>
          <a:prstGeom prst="rect">
            <a:avLst/>
          </a:prstGeom>
        </p:spPr>
      </p:pic>
    </p:spTree>
    <p:extLst>
      <p:ext uri="{BB962C8B-B14F-4D97-AF65-F5344CB8AC3E}">
        <p14:creationId xmlns:p14="http://schemas.microsoft.com/office/powerpoint/2010/main" val="2363906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DIVERSITY COMPARISON</a:t>
            </a:r>
            <a:endParaRPr lang="en-US" sz="2200" dirty="0">
              <a:solidFill>
                <a:srgbClr val="FFFFFF"/>
              </a:solidFill>
              <a:latin typeface="Arial"/>
              <a:cs typeface="Arial"/>
            </a:endParaRPr>
          </a:p>
        </p:txBody>
      </p:sp>
      <p:sp>
        <p:nvSpPr>
          <p:cNvPr id="3" name="Rectangle 2"/>
          <p:cNvSpPr/>
          <p:nvPr/>
        </p:nvSpPr>
        <p:spPr>
          <a:xfrm>
            <a:off x="0" y="5699051"/>
            <a:ext cx="3721395" cy="11589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9214" y="1476958"/>
            <a:ext cx="7115057" cy="5370410"/>
          </a:xfrm>
          <a:prstGeom prst="rect">
            <a:avLst/>
          </a:prstGeom>
        </p:spPr>
      </p:pic>
    </p:spTree>
    <p:extLst>
      <p:ext uri="{BB962C8B-B14F-4D97-AF65-F5344CB8AC3E}">
        <p14:creationId xmlns:p14="http://schemas.microsoft.com/office/powerpoint/2010/main" val="2261121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USF Education Abroad GloBull Ambassador Program</a:t>
            </a:r>
            <a:endParaRPr lang="en-US" sz="2200" dirty="0">
              <a:solidFill>
                <a:srgbClr val="FFFFFF"/>
              </a:solidFill>
              <a:latin typeface="Arial"/>
              <a:cs typeface="Aria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8" y="1435386"/>
            <a:ext cx="9142702" cy="5838474"/>
          </a:xfrm>
          <a:prstGeom prst="rect">
            <a:avLst/>
          </a:prstGeom>
        </p:spPr>
      </p:pic>
      <p:sp>
        <p:nvSpPr>
          <p:cNvPr id="2" name="Rectangle 1"/>
          <p:cNvSpPr/>
          <p:nvPr/>
        </p:nvSpPr>
        <p:spPr>
          <a:xfrm>
            <a:off x="-70911" y="1435386"/>
            <a:ext cx="9287120" cy="5831909"/>
          </a:xfrm>
          <a:prstGeom prst="rect">
            <a:avLst/>
          </a:prstGeom>
          <a:solidFill>
            <a:schemeClr val="tx1">
              <a:alpha val="5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428458" y="2322453"/>
            <a:ext cx="4343400" cy="3693319"/>
          </a:xfrm>
          <a:prstGeom prst="rect">
            <a:avLst/>
          </a:prstGeom>
        </p:spPr>
        <p:txBody>
          <a:bodyPr wrap="square">
            <a:spAutoFit/>
          </a:bodyPr>
          <a:lstStyle/>
          <a:p>
            <a:endParaRPr lang="en-US" b="1"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Main Ideas:</a:t>
            </a:r>
            <a:endParaRPr lang="en-US" dirty="0">
              <a:solidFill>
                <a:schemeClr val="bg1"/>
              </a:solidFill>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US" sz="2000" dirty="0">
                <a:solidFill>
                  <a:schemeClr val="bg1"/>
                </a:solidFill>
              </a:rPr>
              <a:t>Student led initiatives and programming</a:t>
            </a:r>
          </a:p>
          <a:p>
            <a:pPr marL="285750" lvl="0" indent="-285750">
              <a:lnSpc>
                <a:spcPct val="150000"/>
              </a:lnSpc>
              <a:buFont typeface="Arial" panose="020B0604020202020204" pitchFamily="34" charset="0"/>
              <a:buChar char="•"/>
            </a:pPr>
            <a:r>
              <a:rPr lang="en-US" sz="2000" dirty="0">
                <a:solidFill>
                  <a:schemeClr val="bg1"/>
                </a:solidFill>
              </a:rPr>
              <a:t>Strategies to combine re-entry &amp; outreach efforts</a:t>
            </a:r>
          </a:p>
          <a:p>
            <a:pPr marL="285750" lvl="0" indent="-285750">
              <a:lnSpc>
                <a:spcPct val="150000"/>
              </a:lnSpc>
              <a:buFont typeface="Arial" panose="020B0604020202020204" pitchFamily="34" charset="0"/>
              <a:buChar char="•"/>
            </a:pPr>
            <a:r>
              <a:rPr lang="en-US" sz="2000" dirty="0">
                <a:solidFill>
                  <a:schemeClr val="bg1"/>
                </a:solidFill>
              </a:rPr>
              <a:t>Variety of functions that this program can </a:t>
            </a:r>
            <a:r>
              <a:rPr lang="en-US" sz="2000" dirty="0" smtClean="0">
                <a:solidFill>
                  <a:schemeClr val="bg1"/>
                </a:solidFill>
              </a:rPr>
              <a:t>have</a:t>
            </a:r>
          </a:p>
          <a:p>
            <a:endParaRPr lang="en-US" b="1" u="sng"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818373" y="2418095"/>
            <a:ext cx="3793170" cy="3600986"/>
          </a:xfrm>
          <a:prstGeom prst="rect">
            <a:avLst/>
          </a:prstGeom>
          <a:noFill/>
        </p:spPr>
        <p:txBody>
          <a:bodyPr wrap="square" rtlCol="0">
            <a:spAutoFit/>
          </a:bodyPr>
          <a:lstStyle/>
          <a:p>
            <a:pPr lvl="0">
              <a:lnSpc>
                <a:spcPct val="150000"/>
              </a:lnSpc>
            </a:pPr>
            <a:r>
              <a:rPr lang="en-US" sz="2000" dirty="0">
                <a:solidFill>
                  <a:schemeClr val="bg1"/>
                </a:solidFill>
              </a:rPr>
              <a:t>Areas of consideration:</a:t>
            </a:r>
          </a:p>
          <a:p>
            <a:pPr marL="742950" lvl="1" indent="-285750">
              <a:lnSpc>
                <a:spcPct val="150000"/>
              </a:lnSpc>
              <a:buFont typeface="Arial" panose="020B0604020202020204" pitchFamily="34" charset="0"/>
              <a:buChar char="•"/>
            </a:pPr>
            <a:r>
              <a:rPr lang="en-US" sz="2000" dirty="0">
                <a:solidFill>
                  <a:schemeClr val="bg1"/>
                </a:solidFill>
              </a:rPr>
              <a:t>Effective </a:t>
            </a:r>
            <a:r>
              <a:rPr lang="en-US" sz="2000" dirty="0" smtClean="0">
                <a:solidFill>
                  <a:schemeClr val="bg1"/>
                </a:solidFill>
              </a:rPr>
              <a:t>training practices</a:t>
            </a:r>
            <a:endParaRPr lang="en-US" sz="2000" dirty="0">
              <a:solidFill>
                <a:schemeClr val="bg1"/>
              </a:solidFill>
            </a:endParaRPr>
          </a:p>
          <a:p>
            <a:pPr marL="742950" lvl="1" indent="-285750">
              <a:lnSpc>
                <a:spcPct val="150000"/>
              </a:lnSpc>
              <a:buFont typeface="Arial" panose="020B0604020202020204" pitchFamily="34" charset="0"/>
              <a:buChar char="•"/>
            </a:pPr>
            <a:r>
              <a:rPr lang="en-US" sz="2000" dirty="0">
                <a:solidFill>
                  <a:schemeClr val="bg1"/>
                </a:solidFill>
              </a:rPr>
              <a:t>Student commitment</a:t>
            </a:r>
          </a:p>
          <a:p>
            <a:pPr marL="742950" lvl="1" indent="-285750">
              <a:lnSpc>
                <a:spcPct val="150000"/>
              </a:lnSpc>
              <a:buFont typeface="Arial" panose="020B0604020202020204" pitchFamily="34" charset="0"/>
              <a:buChar char="•"/>
            </a:pPr>
            <a:r>
              <a:rPr lang="en-US" sz="2000" dirty="0">
                <a:solidFill>
                  <a:schemeClr val="bg1"/>
                </a:solidFill>
              </a:rPr>
              <a:t>Connection with </a:t>
            </a:r>
            <a:r>
              <a:rPr lang="en-US" sz="2000" dirty="0" smtClean="0">
                <a:solidFill>
                  <a:schemeClr val="bg1"/>
                </a:solidFill>
              </a:rPr>
              <a:t>students</a:t>
            </a:r>
          </a:p>
          <a:p>
            <a:pPr marL="742950" lvl="1" indent="-285750">
              <a:lnSpc>
                <a:spcPct val="150000"/>
              </a:lnSpc>
              <a:buFont typeface="Arial" panose="020B0604020202020204" pitchFamily="34" charset="0"/>
              <a:buChar char="•"/>
            </a:pPr>
            <a:r>
              <a:rPr lang="en-US" sz="2000" dirty="0" smtClean="0">
                <a:solidFill>
                  <a:schemeClr val="bg1"/>
                </a:solidFill>
              </a:rPr>
              <a:t>Focus on sustainability compared to new programming</a:t>
            </a:r>
            <a:endParaRPr lang="en-US" sz="2000" dirty="0">
              <a:solidFill>
                <a:schemeClr val="bg1"/>
              </a:solidFill>
            </a:endParaRPr>
          </a:p>
          <a:p>
            <a:endParaRPr lang="en-US" dirty="0"/>
          </a:p>
        </p:txBody>
      </p:sp>
      <p:sp>
        <p:nvSpPr>
          <p:cNvPr id="6" name="TextBox 5"/>
          <p:cNvSpPr txBox="1"/>
          <p:nvPr/>
        </p:nvSpPr>
        <p:spPr>
          <a:xfrm>
            <a:off x="381943" y="1596691"/>
            <a:ext cx="5860868" cy="738664"/>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Discussion Topics to keep in mind:</a:t>
            </a:r>
          </a:p>
          <a:p>
            <a:endParaRPr lang="en-US" dirty="0"/>
          </a:p>
        </p:txBody>
      </p:sp>
    </p:spTree>
    <p:extLst>
      <p:ext uri="{BB962C8B-B14F-4D97-AF65-F5344CB8AC3E}">
        <p14:creationId xmlns:p14="http://schemas.microsoft.com/office/powerpoint/2010/main" val="2022973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 Overview</a:t>
            </a:r>
            <a:endParaRPr lang="en-US" sz="2200" dirty="0">
              <a:solidFill>
                <a:srgbClr val="FFFFFF"/>
              </a:solidFill>
              <a:latin typeface="Arial"/>
              <a:cs typeface="Arial"/>
            </a:endParaRPr>
          </a:p>
        </p:txBody>
      </p:sp>
      <p:sp>
        <p:nvSpPr>
          <p:cNvPr id="7" name="Title 1"/>
          <p:cNvSpPr txBox="1">
            <a:spLocks/>
          </p:cNvSpPr>
          <p:nvPr/>
        </p:nvSpPr>
        <p:spPr>
          <a:xfrm>
            <a:off x="381942" y="1542945"/>
            <a:ext cx="6859653" cy="369332"/>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rgbClr val="0D4832"/>
                </a:solidFill>
                <a:latin typeface="Arial"/>
                <a:cs typeface="Arial"/>
              </a:rPr>
              <a:t>GBA’s at a glance</a:t>
            </a:r>
            <a:endParaRPr lang="en-US" sz="1800" dirty="0">
              <a:solidFill>
                <a:srgbClr val="0D4832"/>
              </a:solidFill>
              <a:latin typeface="Arial"/>
              <a:cs typeface="Arial"/>
            </a:endParaRPr>
          </a:p>
        </p:txBody>
      </p:sp>
      <p:sp>
        <p:nvSpPr>
          <p:cNvPr id="11" name="Title 1"/>
          <p:cNvSpPr txBox="1">
            <a:spLocks/>
          </p:cNvSpPr>
          <p:nvPr/>
        </p:nvSpPr>
        <p:spPr>
          <a:xfrm>
            <a:off x="381942" y="2110753"/>
            <a:ext cx="8309211" cy="3462486"/>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600" dirty="0">
                <a:solidFill>
                  <a:schemeClr val="tx1">
                    <a:lumMod val="50000"/>
                    <a:lumOff val="50000"/>
                  </a:schemeClr>
                </a:solidFill>
                <a:latin typeface="Arial"/>
                <a:cs typeface="Arial"/>
              </a:rPr>
              <a:t>Apply Online</a:t>
            </a:r>
          </a:p>
          <a:p>
            <a:pPr algn="l">
              <a:spcBef>
                <a:spcPts val="0"/>
              </a:spcBef>
              <a:spcAft>
                <a:spcPts val="900"/>
              </a:spcAft>
              <a:buSzPct val="150000"/>
            </a:pPr>
            <a:r>
              <a:rPr lang="en-US" sz="1600" dirty="0">
                <a:solidFill>
                  <a:schemeClr val="tx1">
                    <a:lumMod val="50000"/>
                    <a:lumOff val="50000"/>
                  </a:schemeClr>
                </a:solidFill>
                <a:latin typeface="Arial"/>
                <a:cs typeface="Arial"/>
              </a:rPr>
              <a:t>	Only requirement is study abroad </a:t>
            </a:r>
            <a:r>
              <a:rPr lang="en-US" sz="1600" dirty="0" smtClean="0">
                <a:solidFill>
                  <a:schemeClr val="tx1">
                    <a:lumMod val="50000"/>
                    <a:lumOff val="50000"/>
                  </a:schemeClr>
                </a:solidFill>
                <a:latin typeface="Arial"/>
                <a:cs typeface="Arial"/>
              </a:rPr>
              <a:t>experience</a:t>
            </a:r>
          </a:p>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10 hours of service/semester</a:t>
            </a:r>
          </a:p>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Participate in two of the following</a:t>
            </a:r>
            <a:endParaRPr lang="en-US" sz="1600" dirty="0">
              <a:solidFill>
                <a:schemeClr val="tx1">
                  <a:lumMod val="50000"/>
                  <a:lumOff val="50000"/>
                </a:schemeClr>
              </a:solidFill>
              <a:latin typeface="Arial"/>
              <a:cs typeface="Arial"/>
            </a:endParaRPr>
          </a:p>
          <a:p>
            <a:pPr marL="342900" indent="-342900" algn="l">
              <a:buFont typeface="+mj-lt"/>
              <a:buAutoNum type="arabicPeriod"/>
            </a:pPr>
            <a:r>
              <a:rPr lang="en-US" sz="1600" dirty="0" smtClean="0"/>
              <a:t>	An </a:t>
            </a:r>
            <a:r>
              <a:rPr lang="en-US" sz="1600" dirty="0"/>
              <a:t>Education Abroad Fair or Showcase</a:t>
            </a:r>
          </a:p>
          <a:p>
            <a:pPr marL="342900" indent="-342900" algn="l">
              <a:buFont typeface="+mj-lt"/>
              <a:buAutoNum type="arabicPeriod"/>
            </a:pPr>
            <a:r>
              <a:rPr lang="en-US" sz="1600" dirty="0" smtClean="0"/>
              <a:t>	Represent </a:t>
            </a:r>
            <a:r>
              <a:rPr lang="en-US" sz="1600" dirty="0"/>
              <a:t>Education Abroad at Bull Market</a:t>
            </a:r>
          </a:p>
          <a:p>
            <a:pPr marL="342900" indent="-342900" algn="l">
              <a:buFont typeface="+mj-lt"/>
              <a:buAutoNum type="arabicPeriod"/>
            </a:pPr>
            <a:r>
              <a:rPr lang="en-US" sz="1600" dirty="0" smtClean="0"/>
              <a:t>	Classroom </a:t>
            </a:r>
            <a:r>
              <a:rPr lang="en-US" sz="1600" dirty="0"/>
              <a:t>Presentation or Program Information Session</a:t>
            </a:r>
          </a:p>
          <a:p>
            <a:pPr marL="342900" indent="-342900" algn="l">
              <a:buFont typeface="+mj-lt"/>
              <a:buAutoNum type="arabicPeriod"/>
            </a:pPr>
            <a:r>
              <a:rPr lang="en-US" sz="1600" dirty="0" smtClean="0"/>
              <a:t>	Participate </a:t>
            </a:r>
            <a:r>
              <a:rPr lang="en-US" sz="1600" dirty="0"/>
              <a:t>in Pre-departure Orientation or Funding Session </a:t>
            </a:r>
          </a:p>
          <a:p>
            <a:pPr algn="l">
              <a:spcBef>
                <a:spcPts val="0"/>
              </a:spcBef>
              <a:spcAft>
                <a:spcPts val="900"/>
              </a:spcAft>
              <a:buSzPct val="150000"/>
            </a:pPr>
            <a:r>
              <a:rPr lang="en-US" sz="1600" dirty="0" smtClean="0">
                <a:solidFill>
                  <a:schemeClr val="tx1">
                    <a:lumMod val="50000"/>
                    <a:lumOff val="50000"/>
                  </a:schemeClr>
                </a:solidFill>
                <a:latin typeface="Arial"/>
                <a:cs typeface="Arial"/>
              </a:rPr>
              <a:t>	</a:t>
            </a:r>
          </a:p>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 Complete Training Session</a:t>
            </a:r>
          </a:p>
          <a:p>
            <a:pPr algn="l">
              <a:spcBef>
                <a:spcPts val="0"/>
              </a:spcBef>
              <a:spcAft>
                <a:spcPts val="900"/>
              </a:spcAft>
              <a:buSzPct val="150000"/>
            </a:pPr>
            <a:r>
              <a:rPr lang="en-US" sz="1400" dirty="0">
                <a:solidFill>
                  <a:schemeClr val="tx1">
                    <a:lumMod val="50000"/>
                    <a:lumOff val="50000"/>
                  </a:schemeClr>
                </a:solidFill>
                <a:latin typeface="Arial"/>
                <a:cs typeface="Arial"/>
              </a:rPr>
              <a:t>	</a:t>
            </a:r>
          </a:p>
        </p:txBody>
      </p:sp>
    </p:spTree>
    <p:extLst>
      <p:ext uri="{BB962C8B-B14F-4D97-AF65-F5344CB8AC3E}">
        <p14:creationId xmlns:p14="http://schemas.microsoft.com/office/powerpoint/2010/main" val="763865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943" y="289326"/>
            <a:ext cx="8229600" cy="652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FFFFFF"/>
                </a:solidFill>
                <a:latin typeface="Arial"/>
                <a:cs typeface="Arial"/>
              </a:rPr>
              <a:t>GloBull Ambassador Overview</a:t>
            </a:r>
            <a:endParaRPr lang="en-US" sz="2200" dirty="0">
              <a:solidFill>
                <a:srgbClr val="FFFFFF"/>
              </a:solidFill>
              <a:latin typeface="Arial"/>
              <a:cs typeface="Arial"/>
            </a:endParaRPr>
          </a:p>
        </p:txBody>
      </p:sp>
      <p:sp>
        <p:nvSpPr>
          <p:cNvPr id="7" name="Title 1"/>
          <p:cNvSpPr txBox="1">
            <a:spLocks/>
          </p:cNvSpPr>
          <p:nvPr/>
        </p:nvSpPr>
        <p:spPr>
          <a:xfrm>
            <a:off x="381943" y="1727611"/>
            <a:ext cx="6859653" cy="369332"/>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rgbClr val="0D4832"/>
                </a:solidFill>
                <a:latin typeface="Arial"/>
                <a:cs typeface="Arial"/>
              </a:rPr>
              <a:t>GBA’s by the numbers</a:t>
            </a:r>
            <a:endParaRPr lang="en-US" sz="1800" dirty="0">
              <a:solidFill>
                <a:srgbClr val="0D4832"/>
              </a:solidFill>
              <a:latin typeface="Arial"/>
              <a:cs typeface="Arial"/>
            </a:endParaRPr>
          </a:p>
        </p:txBody>
      </p:sp>
      <p:sp>
        <p:nvSpPr>
          <p:cNvPr id="11" name="Title 1"/>
          <p:cNvSpPr txBox="1">
            <a:spLocks/>
          </p:cNvSpPr>
          <p:nvPr/>
        </p:nvSpPr>
        <p:spPr>
          <a:xfrm>
            <a:off x="381943" y="2110753"/>
            <a:ext cx="5247676" cy="4054956"/>
          </a:xfrm>
          <a:prstGeom prst="rect">
            <a:avLst/>
          </a:prstGeom>
        </p:spPr>
        <p:txBody>
          <a:bodyPr vert="horz" wrap="square" lIns="91440" tIns="45720" rIns="91440" bIns="4572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102 Applications for the Fall Semester: +100% increase from Fall 2014</a:t>
            </a:r>
          </a:p>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36 returning GBA’s </a:t>
            </a:r>
            <a:endParaRPr lang="en-US" sz="1600" dirty="0">
              <a:solidFill>
                <a:schemeClr val="tx1">
                  <a:lumMod val="50000"/>
                  <a:lumOff val="50000"/>
                </a:schemeClr>
              </a:solidFill>
              <a:latin typeface="Arial"/>
              <a:cs typeface="Arial"/>
            </a:endParaRPr>
          </a:p>
          <a:p>
            <a:pPr algn="l">
              <a:spcBef>
                <a:spcPts val="0"/>
              </a:spcBef>
              <a:spcAft>
                <a:spcPts val="900"/>
              </a:spcAft>
              <a:buSzPct val="150000"/>
            </a:pPr>
            <a:r>
              <a:rPr lang="en-US" sz="1600" dirty="0">
                <a:solidFill>
                  <a:schemeClr val="tx1">
                    <a:lumMod val="50000"/>
                    <a:lumOff val="50000"/>
                  </a:schemeClr>
                </a:solidFill>
                <a:latin typeface="Arial"/>
                <a:cs typeface="Arial"/>
              </a:rPr>
              <a:t> </a:t>
            </a:r>
            <a:r>
              <a:rPr lang="en-US" sz="1600" dirty="0" smtClean="0">
                <a:solidFill>
                  <a:schemeClr val="tx1">
                    <a:lumMod val="50000"/>
                    <a:lumOff val="50000"/>
                  </a:schemeClr>
                </a:solidFill>
                <a:latin typeface="Arial"/>
                <a:cs typeface="Arial"/>
              </a:rPr>
              <a:t>    **41% of students are now repeating the program**  	</a:t>
            </a:r>
          </a:p>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 74% completion rate (past 3 semesters)</a:t>
            </a:r>
          </a:p>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Roughly 52 recruitment events scheduled per semester that count for GBA hours</a:t>
            </a:r>
          </a:p>
          <a:p>
            <a:pPr marL="171450" indent="-171450" algn="l">
              <a:spcBef>
                <a:spcPts val="0"/>
              </a:spcBef>
              <a:spcAft>
                <a:spcPts val="900"/>
              </a:spcAft>
              <a:buSzPct val="150000"/>
              <a:buFont typeface="Arial" panose="020B0604020202020204" pitchFamily="34" charset="0"/>
              <a:buChar char="•"/>
            </a:pPr>
            <a:r>
              <a:rPr lang="en-US" sz="1600" dirty="0" smtClean="0">
                <a:solidFill>
                  <a:schemeClr val="tx1">
                    <a:lumMod val="50000"/>
                    <a:lumOff val="50000"/>
                  </a:schemeClr>
                </a:solidFill>
                <a:latin typeface="Arial"/>
                <a:cs typeface="Arial"/>
              </a:rPr>
              <a:t> 1 social event per month specifically for GBA’s</a:t>
            </a:r>
          </a:p>
          <a:p>
            <a:pPr algn="l">
              <a:spcBef>
                <a:spcPts val="0"/>
              </a:spcBef>
              <a:spcAft>
                <a:spcPts val="900"/>
              </a:spcAft>
              <a:buSzPct val="150000"/>
            </a:pPr>
            <a:r>
              <a:rPr lang="en-US" sz="1600" dirty="0">
                <a:solidFill>
                  <a:schemeClr val="tx1">
                    <a:lumMod val="50000"/>
                    <a:lumOff val="50000"/>
                  </a:schemeClr>
                </a:solidFill>
                <a:latin typeface="Arial"/>
                <a:cs typeface="Arial"/>
              </a:rPr>
              <a:t> </a:t>
            </a:r>
            <a:r>
              <a:rPr lang="en-US" sz="1600" dirty="0" smtClean="0">
                <a:solidFill>
                  <a:schemeClr val="tx1">
                    <a:lumMod val="50000"/>
                    <a:lumOff val="50000"/>
                  </a:schemeClr>
                </a:solidFill>
                <a:latin typeface="Arial"/>
                <a:cs typeface="Arial"/>
              </a:rPr>
              <a:t>	Professional Development Session</a:t>
            </a:r>
          </a:p>
          <a:p>
            <a:pPr algn="l">
              <a:spcBef>
                <a:spcPts val="0"/>
              </a:spcBef>
              <a:spcAft>
                <a:spcPts val="900"/>
              </a:spcAft>
              <a:buSzPct val="150000"/>
            </a:pPr>
            <a:r>
              <a:rPr lang="en-US" sz="1600" dirty="0">
                <a:solidFill>
                  <a:schemeClr val="tx1">
                    <a:lumMod val="50000"/>
                    <a:lumOff val="50000"/>
                  </a:schemeClr>
                </a:solidFill>
                <a:latin typeface="Arial"/>
                <a:cs typeface="Arial"/>
              </a:rPr>
              <a:t> </a:t>
            </a:r>
            <a:r>
              <a:rPr lang="en-US" sz="1600" dirty="0" smtClean="0">
                <a:solidFill>
                  <a:schemeClr val="tx1">
                    <a:lumMod val="50000"/>
                    <a:lumOff val="50000"/>
                  </a:schemeClr>
                </a:solidFill>
                <a:latin typeface="Arial"/>
                <a:cs typeface="Arial"/>
              </a:rPr>
              <a:t>	Re-entry (Story Hour-Themed)</a:t>
            </a:r>
          </a:p>
          <a:p>
            <a:pPr algn="l">
              <a:spcBef>
                <a:spcPts val="0"/>
              </a:spcBef>
              <a:spcAft>
                <a:spcPts val="900"/>
              </a:spcAft>
              <a:buSzPct val="150000"/>
            </a:pPr>
            <a:r>
              <a:rPr lang="en-US" sz="1600" dirty="0">
                <a:solidFill>
                  <a:schemeClr val="tx1">
                    <a:lumMod val="50000"/>
                    <a:lumOff val="50000"/>
                  </a:schemeClr>
                </a:solidFill>
                <a:latin typeface="Arial"/>
                <a:cs typeface="Arial"/>
              </a:rPr>
              <a:t> </a:t>
            </a:r>
            <a:r>
              <a:rPr lang="en-US" sz="1600" dirty="0" smtClean="0">
                <a:solidFill>
                  <a:schemeClr val="tx1">
                    <a:lumMod val="50000"/>
                    <a:lumOff val="50000"/>
                  </a:schemeClr>
                </a:solidFill>
                <a:latin typeface="Arial"/>
                <a:cs typeface="Arial"/>
              </a:rPr>
              <a:t>	Fun (Bowling, Day at the Park, etc.)</a:t>
            </a:r>
          </a:p>
          <a:p>
            <a:pPr algn="l">
              <a:spcBef>
                <a:spcPts val="0"/>
              </a:spcBef>
              <a:spcAft>
                <a:spcPts val="900"/>
              </a:spcAft>
              <a:buSzPct val="150000"/>
            </a:pPr>
            <a:r>
              <a:rPr lang="en-US" sz="1400" dirty="0">
                <a:solidFill>
                  <a:schemeClr val="tx1">
                    <a:lumMod val="50000"/>
                    <a:lumOff val="50000"/>
                  </a:schemeClr>
                </a:solidFill>
                <a:latin typeface="Arial"/>
                <a:cs typeface="Arial"/>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383" y="1285139"/>
            <a:ext cx="2541612" cy="3388817"/>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509">
            <a:off x="4972594" y="4054738"/>
            <a:ext cx="3744686" cy="264523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28769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7351</TotalTime>
  <Words>2029</Words>
  <Application>Microsoft Office PowerPoint</Application>
  <PresentationFormat>On-screen Show (4:3)</PresentationFormat>
  <Paragraphs>329</Paragraphs>
  <Slides>33</Slides>
  <Notes>22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Meagan Sapashe</dc:creator>
  <cp:lastModifiedBy>Lisandra Jimenez</cp:lastModifiedBy>
  <cp:revision>117</cp:revision>
  <dcterms:created xsi:type="dcterms:W3CDTF">2015-07-16T16:01:15Z</dcterms:created>
  <dcterms:modified xsi:type="dcterms:W3CDTF">2015-11-04T15:21:31Z</dcterms:modified>
</cp:coreProperties>
</file>